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66"/>
  </p:notesMasterIdLst>
  <p:sldIdLst>
    <p:sldId id="256" r:id="rId2"/>
    <p:sldId id="307" r:id="rId3"/>
    <p:sldId id="292" r:id="rId4"/>
    <p:sldId id="322" r:id="rId5"/>
    <p:sldId id="347" r:id="rId6"/>
    <p:sldId id="348" r:id="rId7"/>
    <p:sldId id="323" r:id="rId8"/>
    <p:sldId id="350" r:id="rId9"/>
    <p:sldId id="324" r:id="rId10"/>
    <p:sldId id="293" r:id="rId11"/>
    <p:sldId id="325" r:id="rId12"/>
    <p:sldId id="333" r:id="rId13"/>
    <p:sldId id="336" r:id="rId14"/>
    <p:sldId id="338" r:id="rId15"/>
    <p:sldId id="326" r:id="rId16"/>
    <p:sldId id="363" r:id="rId17"/>
    <p:sldId id="327" r:id="rId18"/>
    <p:sldId id="341" r:id="rId19"/>
    <p:sldId id="345" r:id="rId20"/>
    <p:sldId id="331" r:id="rId21"/>
    <p:sldId id="351" r:id="rId22"/>
    <p:sldId id="354" r:id="rId23"/>
    <p:sldId id="355" r:id="rId24"/>
    <p:sldId id="329" r:id="rId25"/>
    <p:sldId id="358" r:id="rId26"/>
    <p:sldId id="359" r:id="rId27"/>
    <p:sldId id="334" r:id="rId28"/>
    <p:sldId id="317" r:id="rId29"/>
    <p:sldId id="364" r:id="rId30"/>
    <p:sldId id="408" r:id="rId31"/>
    <p:sldId id="409" r:id="rId32"/>
    <p:sldId id="410" r:id="rId33"/>
    <p:sldId id="411" r:id="rId34"/>
    <p:sldId id="412" r:id="rId35"/>
    <p:sldId id="413" r:id="rId36"/>
    <p:sldId id="366" r:id="rId37"/>
    <p:sldId id="367" r:id="rId38"/>
    <p:sldId id="368" r:id="rId39"/>
    <p:sldId id="369" r:id="rId40"/>
    <p:sldId id="371" r:id="rId41"/>
    <p:sldId id="373" r:id="rId42"/>
    <p:sldId id="374" r:id="rId43"/>
    <p:sldId id="375" r:id="rId44"/>
    <p:sldId id="414" r:id="rId45"/>
    <p:sldId id="415" r:id="rId46"/>
    <p:sldId id="381" r:id="rId47"/>
    <p:sldId id="382" r:id="rId48"/>
    <p:sldId id="383" r:id="rId49"/>
    <p:sldId id="419" r:id="rId50"/>
    <p:sldId id="384" r:id="rId51"/>
    <p:sldId id="385" r:id="rId52"/>
    <p:sldId id="386" r:id="rId53"/>
    <p:sldId id="420" r:id="rId54"/>
    <p:sldId id="421" r:id="rId55"/>
    <p:sldId id="387" r:id="rId56"/>
    <p:sldId id="416" r:id="rId57"/>
    <p:sldId id="399" r:id="rId58"/>
    <p:sldId id="400" r:id="rId59"/>
    <p:sldId id="401" r:id="rId60"/>
    <p:sldId id="418" r:id="rId61"/>
    <p:sldId id="403" r:id="rId62"/>
    <p:sldId id="405" r:id="rId63"/>
    <p:sldId id="406" r:id="rId64"/>
    <p:sldId id="274" r:id="rId6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5088" autoAdjust="0"/>
  </p:normalViewPr>
  <p:slideViewPr>
    <p:cSldViewPr snapToGrid="0">
      <p:cViewPr varScale="1">
        <p:scale>
          <a:sx n="105" d="100"/>
          <a:sy n="105" d="100"/>
        </p:scale>
        <p:origin x="1344"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9786"/>
    </p:cViewPr>
  </p:sorterViewPr>
  <p:notesViewPr>
    <p:cSldViewPr snapToGrid="0">
      <p:cViewPr varScale="1">
        <p:scale>
          <a:sx n="52" d="100"/>
          <a:sy n="52" d="100"/>
        </p:scale>
        <p:origin x="201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9D29CF-9B7E-47AC-AC5F-BD976FCD435C}" type="doc">
      <dgm:prSet loTypeId="urn:microsoft.com/office/officeart/2005/8/layout/radial4" loCatId="relationship" qsTypeId="urn:microsoft.com/office/officeart/2005/8/quickstyle/simple2" qsCatId="simple" csTypeId="urn:microsoft.com/office/officeart/2005/8/colors/accent5_1" csCatId="accent5" phldr="1"/>
      <dgm:spPr/>
      <dgm:t>
        <a:bodyPr/>
        <a:lstStyle/>
        <a:p>
          <a:endParaRPr lang="en-US"/>
        </a:p>
      </dgm:t>
    </dgm:pt>
    <dgm:pt modelId="{87BC4F36-24F2-429D-859C-8D1395710F85}">
      <dgm:prSet phldrT="[Text]"/>
      <dgm:spPr/>
      <dgm:t>
        <a:bodyPr/>
        <a:lstStyle/>
        <a:p>
          <a:r>
            <a:rPr lang="en-US" dirty="0"/>
            <a:t>Organizational Behavior</a:t>
          </a:r>
        </a:p>
      </dgm:t>
    </dgm:pt>
    <dgm:pt modelId="{2C5E65C5-8D37-45F4-BD81-13DEB3270E2F}" type="parTrans" cxnId="{AF87BE26-660A-40E2-B4E3-96846BE80976}">
      <dgm:prSet/>
      <dgm:spPr/>
      <dgm:t>
        <a:bodyPr/>
        <a:lstStyle/>
        <a:p>
          <a:endParaRPr lang="en-US"/>
        </a:p>
      </dgm:t>
    </dgm:pt>
    <dgm:pt modelId="{6D65F152-3382-4D34-A975-AF2934A078B1}" type="sibTrans" cxnId="{AF87BE26-660A-40E2-B4E3-96846BE80976}">
      <dgm:prSet/>
      <dgm:spPr/>
      <dgm:t>
        <a:bodyPr/>
        <a:lstStyle/>
        <a:p>
          <a:endParaRPr lang="en-US"/>
        </a:p>
      </dgm:t>
    </dgm:pt>
    <dgm:pt modelId="{0751EE14-6F7D-4E38-800A-640D3F245B95}">
      <dgm:prSet phldrT="[Text]"/>
      <dgm:spPr/>
      <dgm:t>
        <a:bodyPr/>
        <a:lstStyle/>
        <a:p>
          <a:r>
            <a:rPr lang="en-US" dirty="0"/>
            <a:t>Scientific Management Theory</a:t>
          </a:r>
        </a:p>
      </dgm:t>
    </dgm:pt>
    <dgm:pt modelId="{946B9898-E79A-45E8-8CD0-E861F6BE4414}" type="parTrans" cxnId="{F981276A-27B6-4140-9CD5-384ABE402E0F}">
      <dgm:prSet/>
      <dgm:spPr/>
      <dgm:t>
        <a:bodyPr/>
        <a:lstStyle/>
        <a:p>
          <a:endParaRPr lang="en-US"/>
        </a:p>
      </dgm:t>
    </dgm:pt>
    <dgm:pt modelId="{DD13E966-1887-4A1E-9571-7F9EC707830C}" type="sibTrans" cxnId="{F981276A-27B6-4140-9CD5-384ABE402E0F}">
      <dgm:prSet/>
      <dgm:spPr/>
      <dgm:t>
        <a:bodyPr/>
        <a:lstStyle/>
        <a:p>
          <a:endParaRPr lang="en-US"/>
        </a:p>
      </dgm:t>
    </dgm:pt>
    <dgm:pt modelId="{D80FF497-0F94-43E9-BFE4-316AB16F6387}">
      <dgm:prSet phldrT="[Text]"/>
      <dgm:spPr/>
      <dgm:t>
        <a:bodyPr/>
        <a:lstStyle/>
        <a:p>
          <a:r>
            <a:rPr lang="en-US" dirty="0"/>
            <a:t>Administrative Management Theory</a:t>
          </a:r>
        </a:p>
      </dgm:t>
    </dgm:pt>
    <dgm:pt modelId="{876E6C46-5AAF-4515-8AAF-319AFBC5AC69}" type="parTrans" cxnId="{B04124F4-258B-46C6-9734-5C709948F8FC}">
      <dgm:prSet/>
      <dgm:spPr/>
      <dgm:t>
        <a:bodyPr/>
        <a:lstStyle/>
        <a:p>
          <a:endParaRPr lang="en-US"/>
        </a:p>
      </dgm:t>
    </dgm:pt>
    <dgm:pt modelId="{62A67DF4-4A03-465D-9F69-35D5C48C3182}" type="sibTrans" cxnId="{B04124F4-258B-46C6-9734-5C709948F8FC}">
      <dgm:prSet/>
      <dgm:spPr/>
      <dgm:t>
        <a:bodyPr/>
        <a:lstStyle/>
        <a:p>
          <a:endParaRPr lang="en-US"/>
        </a:p>
      </dgm:t>
    </dgm:pt>
    <dgm:pt modelId="{B2B245BB-DE50-4A7E-8E0A-6B58DFBE0912}">
      <dgm:prSet phldrT="[Text]"/>
      <dgm:spPr/>
      <dgm:t>
        <a:bodyPr/>
        <a:lstStyle/>
        <a:p>
          <a:r>
            <a:rPr lang="en-US" dirty="0"/>
            <a:t>Bureaucratic Management Theory</a:t>
          </a:r>
        </a:p>
      </dgm:t>
    </dgm:pt>
    <dgm:pt modelId="{BD12C50C-80A1-4802-89D2-67335E7D11DC}" type="parTrans" cxnId="{1F84C55A-7350-453B-B9BF-44487E87230C}">
      <dgm:prSet/>
      <dgm:spPr/>
      <dgm:t>
        <a:bodyPr/>
        <a:lstStyle/>
        <a:p>
          <a:endParaRPr lang="en-US"/>
        </a:p>
      </dgm:t>
    </dgm:pt>
    <dgm:pt modelId="{F733875B-7B83-46AB-97AC-E60EB0DE31CA}" type="sibTrans" cxnId="{1F84C55A-7350-453B-B9BF-44487E87230C}">
      <dgm:prSet/>
      <dgm:spPr/>
      <dgm:t>
        <a:bodyPr/>
        <a:lstStyle/>
        <a:p>
          <a:endParaRPr lang="en-US"/>
        </a:p>
      </dgm:t>
    </dgm:pt>
    <dgm:pt modelId="{6993A4BE-D27A-49F6-B025-8C509D1D7158}">
      <dgm:prSet phldrT="[Text]"/>
      <dgm:spPr/>
      <dgm:t>
        <a:bodyPr/>
        <a:lstStyle/>
        <a:p>
          <a:r>
            <a:rPr lang="en-US" dirty="0"/>
            <a:t>Human Relations Theory</a:t>
          </a:r>
        </a:p>
      </dgm:t>
    </dgm:pt>
    <dgm:pt modelId="{2ADA4361-5CF4-4D5C-9EEF-B40DC18CB1B7}" type="parTrans" cxnId="{01E74034-97D3-40D4-A066-FFFDF15B4E20}">
      <dgm:prSet/>
      <dgm:spPr/>
      <dgm:t>
        <a:bodyPr/>
        <a:lstStyle/>
        <a:p>
          <a:endParaRPr lang="en-US"/>
        </a:p>
      </dgm:t>
    </dgm:pt>
    <dgm:pt modelId="{5A5B82DA-383E-4568-A1D3-30E7E06E864B}" type="sibTrans" cxnId="{01E74034-97D3-40D4-A066-FFFDF15B4E20}">
      <dgm:prSet/>
      <dgm:spPr/>
      <dgm:t>
        <a:bodyPr/>
        <a:lstStyle/>
        <a:p>
          <a:endParaRPr lang="en-US"/>
        </a:p>
      </dgm:t>
    </dgm:pt>
    <dgm:pt modelId="{FEEBD037-CF26-4BD8-AAF2-C0501EA5A4E2}">
      <dgm:prSet phldrT="[Text]"/>
      <dgm:spPr/>
      <dgm:t>
        <a:bodyPr/>
        <a:lstStyle/>
        <a:p>
          <a:r>
            <a:rPr lang="en-US" dirty="0"/>
            <a:t>Systems Theory</a:t>
          </a:r>
        </a:p>
      </dgm:t>
    </dgm:pt>
    <dgm:pt modelId="{FFC3617A-57CE-4F97-A336-7CF5BAD1D963}" type="parTrans" cxnId="{E6F60495-4799-4562-9502-43D6088AC409}">
      <dgm:prSet/>
      <dgm:spPr/>
      <dgm:t>
        <a:bodyPr/>
        <a:lstStyle/>
        <a:p>
          <a:endParaRPr lang="en-US"/>
        </a:p>
      </dgm:t>
    </dgm:pt>
    <dgm:pt modelId="{496EE9E0-62BD-4AF3-8173-35835CBE8741}" type="sibTrans" cxnId="{E6F60495-4799-4562-9502-43D6088AC409}">
      <dgm:prSet/>
      <dgm:spPr/>
      <dgm:t>
        <a:bodyPr/>
        <a:lstStyle/>
        <a:p>
          <a:endParaRPr lang="en-US"/>
        </a:p>
      </dgm:t>
    </dgm:pt>
    <dgm:pt modelId="{4001FF2B-5A57-4CEF-BA1A-A7EC8ADA1A7C}">
      <dgm:prSet phldrT="[Text]"/>
      <dgm:spPr/>
      <dgm:t>
        <a:bodyPr/>
        <a:lstStyle/>
        <a:p>
          <a:r>
            <a:rPr lang="en-US" dirty="0"/>
            <a:t>X&amp;Y Management Theory</a:t>
          </a:r>
        </a:p>
      </dgm:t>
    </dgm:pt>
    <dgm:pt modelId="{23F22742-CFB0-4517-AF3C-AAE2AF6E6F74}" type="parTrans" cxnId="{52F41B54-491E-4267-9FAB-A477167E8A73}">
      <dgm:prSet/>
      <dgm:spPr/>
      <dgm:t>
        <a:bodyPr/>
        <a:lstStyle/>
        <a:p>
          <a:endParaRPr lang="en-US"/>
        </a:p>
      </dgm:t>
    </dgm:pt>
    <dgm:pt modelId="{0DA2162F-CB0F-40BD-B365-FC53D268C9DF}" type="sibTrans" cxnId="{52F41B54-491E-4267-9FAB-A477167E8A73}">
      <dgm:prSet/>
      <dgm:spPr/>
      <dgm:t>
        <a:bodyPr/>
        <a:lstStyle/>
        <a:p>
          <a:endParaRPr lang="en-US"/>
        </a:p>
      </dgm:t>
    </dgm:pt>
    <dgm:pt modelId="{C6F725A8-FBE6-410A-9A9D-FBC51967EA31}" type="pres">
      <dgm:prSet presAssocID="{339D29CF-9B7E-47AC-AC5F-BD976FCD435C}" presName="cycle" presStyleCnt="0">
        <dgm:presLayoutVars>
          <dgm:chMax val="1"/>
          <dgm:dir/>
          <dgm:animLvl val="ctr"/>
          <dgm:resizeHandles val="exact"/>
        </dgm:presLayoutVars>
      </dgm:prSet>
      <dgm:spPr/>
    </dgm:pt>
    <dgm:pt modelId="{BB37557E-5DDD-4AE3-A62F-6B81E9EC528D}" type="pres">
      <dgm:prSet presAssocID="{87BC4F36-24F2-429D-859C-8D1395710F85}" presName="centerShape" presStyleLbl="node0" presStyleIdx="0" presStyleCnt="1"/>
      <dgm:spPr/>
    </dgm:pt>
    <dgm:pt modelId="{549F6237-E90C-423C-B238-AD1D1B1D7E6F}" type="pres">
      <dgm:prSet presAssocID="{946B9898-E79A-45E8-8CD0-E861F6BE4414}" presName="parTrans" presStyleLbl="bgSibTrans2D1" presStyleIdx="0" presStyleCnt="6"/>
      <dgm:spPr/>
    </dgm:pt>
    <dgm:pt modelId="{D106A89A-CD36-4CB8-8F36-1E69253B73FF}" type="pres">
      <dgm:prSet presAssocID="{0751EE14-6F7D-4E38-800A-640D3F245B95}" presName="node" presStyleLbl="node1" presStyleIdx="0" presStyleCnt="6">
        <dgm:presLayoutVars>
          <dgm:bulletEnabled val="1"/>
        </dgm:presLayoutVars>
      </dgm:prSet>
      <dgm:spPr/>
    </dgm:pt>
    <dgm:pt modelId="{A914C31F-4CB8-48D6-85C6-130421A32F45}" type="pres">
      <dgm:prSet presAssocID="{876E6C46-5AAF-4515-8AAF-319AFBC5AC69}" presName="parTrans" presStyleLbl="bgSibTrans2D1" presStyleIdx="1" presStyleCnt="6"/>
      <dgm:spPr/>
    </dgm:pt>
    <dgm:pt modelId="{3ABA428E-32E2-464B-A3E5-609A8A4695F2}" type="pres">
      <dgm:prSet presAssocID="{D80FF497-0F94-43E9-BFE4-316AB16F6387}" presName="node" presStyleLbl="node1" presStyleIdx="1" presStyleCnt="6">
        <dgm:presLayoutVars>
          <dgm:bulletEnabled val="1"/>
        </dgm:presLayoutVars>
      </dgm:prSet>
      <dgm:spPr/>
    </dgm:pt>
    <dgm:pt modelId="{0FEBA103-4402-43EA-8B95-EA05B5890832}" type="pres">
      <dgm:prSet presAssocID="{BD12C50C-80A1-4802-89D2-67335E7D11DC}" presName="parTrans" presStyleLbl="bgSibTrans2D1" presStyleIdx="2" presStyleCnt="6"/>
      <dgm:spPr/>
    </dgm:pt>
    <dgm:pt modelId="{93D8DB99-B7FF-42E8-ACD7-0C50535D3E2E}" type="pres">
      <dgm:prSet presAssocID="{B2B245BB-DE50-4A7E-8E0A-6B58DFBE0912}" presName="node" presStyleLbl="node1" presStyleIdx="2" presStyleCnt="6">
        <dgm:presLayoutVars>
          <dgm:bulletEnabled val="1"/>
        </dgm:presLayoutVars>
      </dgm:prSet>
      <dgm:spPr/>
    </dgm:pt>
    <dgm:pt modelId="{11DBF7C1-CB77-4212-8779-085A0C96E350}" type="pres">
      <dgm:prSet presAssocID="{2ADA4361-5CF4-4D5C-9EEF-B40DC18CB1B7}" presName="parTrans" presStyleLbl="bgSibTrans2D1" presStyleIdx="3" presStyleCnt="6"/>
      <dgm:spPr/>
    </dgm:pt>
    <dgm:pt modelId="{B8142B37-3A38-4956-B6AE-EDEA148E831B}" type="pres">
      <dgm:prSet presAssocID="{6993A4BE-D27A-49F6-B025-8C509D1D7158}" presName="node" presStyleLbl="node1" presStyleIdx="3" presStyleCnt="6">
        <dgm:presLayoutVars>
          <dgm:bulletEnabled val="1"/>
        </dgm:presLayoutVars>
      </dgm:prSet>
      <dgm:spPr/>
    </dgm:pt>
    <dgm:pt modelId="{CC84144B-0580-4A59-8C52-62FC027E3E11}" type="pres">
      <dgm:prSet presAssocID="{FFC3617A-57CE-4F97-A336-7CF5BAD1D963}" presName="parTrans" presStyleLbl="bgSibTrans2D1" presStyleIdx="4" presStyleCnt="6"/>
      <dgm:spPr/>
    </dgm:pt>
    <dgm:pt modelId="{35D44A15-934D-4D3C-9EEF-8AD71057AE0D}" type="pres">
      <dgm:prSet presAssocID="{FEEBD037-CF26-4BD8-AAF2-C0501EA5A4E2}" presName="node" presStyleLbl="node1" presStyleIdx="4" presStyleCnt="6">
        <dgm:presLayoutVars>
          <dgm:bulletEnabled val="1"/>
        </dgm:presLayoutVars>
      </dgm:prSet>
      <dgm:spPr/>
    </dgm:pt>
    <dgm:pt modelId="{E92A23BD-B302-4EE8-A19A-5492F0794F46}" type="pres">
      <dgm:prSet presAssocID="{23F22742-CFB0-4517-AF3C-AAE2AF6E6F74}" presName="parTrans" presStyleLbl="bgSibTrans2D1" presStyleIdx="5" presStyleCnt="6"/>
      <dgm:spPr/>
    </dgm:pt>
    <dgm:pt modelId="{712033C0-CA5A-4381-BA33-2E4298892DCD}" type="pres">
      <dgm:prSet presAssocID="{4001FF2B-5A57-4CEF-BA1A-A7EC8ADA1A7C}" presName="node" presStyleLbl="node1" presStyleIdx="5" presStyleCnt="6">
        <dgm:presLayoutVars>
          <dgm:bulletEnabled val="1"/>
        </dgm:presLayoutVars>
      </dgm:prSet>
      <dgm:spPr/>
    </dgm:pt>
  </dgm:ptLst>
  <dgm:cxnLst>
    <dgm:cxn modelId="{C794A404-DEB7-420B-BC34-DB0C4B6D319D}" type="presOf" srcId="{876E6C46-5AAF-4515-8AAF-319AFBC5AC69}" destId="{A914C31F-4CB8-48D6-85C6-130421A32F45}" srcOrd="0" destOrd="0" presId="urn:microsoft.com/office/officeart/2005/8/layout/radial4"/>
    <dgm:cxn modelId="{3B8C100B-B3C5-4264-A327-3A64261F8D87}" type="presOf" srcId="{6993A4BE-D27A-49F6-B025-8C509D1D7158}" destId="{B8142B37-3A38-4956-B6AE-EDEA148E831B}" srcOrd="0" destOrd="0" presId="urn:microsoft.com/office/officeart/2005/8/layout/radial4"/>
    <dgm:cxn modelId="{62F2AA24-C86A-46A2-8379-9D2C8FB38DA1}" type="presOf" srcId="{4001FF2B-5A57-4CEF-BA1A-A7EC8ADA1A7C}" destId="{712033C0-CA5A-4381-BA33-2E4298892DCD}" srcOrd="0" destOrd="0" presId="urn:microsoft.com/office/officeart/2005/8/layout/radial4"/>
    <dgm:cxn modelId="{AF87BE26-660A-40E2-B4E3-96846BE80976}" srcId="{339D29CF-9B7E-47AC-AC5F-BD976FCD435C}" destId="{87BC4F36-24F2-429D-859C-8D1395710F85}" srcOrd="0" destOrd="0" parTransId="{2C5E65C5-8D37-45F4-BD81-13DEB3270E2F}" sibTransId="{6D65F152-3382-4D34-A975-AF2934A078B1}"/>
    <dgm:cxn modelId="{01E74034-97D3-40D4-A066-FFFDF15B4E20}" srcId="{87BC4F36-24F2-429D-859C-8D1395710F85}" destId="{6993A4BE-D27A-49F6-B025-8C509D1D7158}" srcOrd="3" destOrd="0" parTransId="{2ADA4361-5CF4-4D5C-9EEF-B40DC18CB1B7}" sibTransId="{5A5B82DA-383E-4568-A1D3-30E7E06E864B}"/>
    <dgm:cxn modelId="{D4B3003F-DE3F-4C4C-B708-C740BF6AB475}" type="presOf" srcId="{BD12C50C-80A1-4802-89D2-67335E7D11DC}" destId="{0FEBA103-4402-43EA-8B95-EA05B5890832}" srcOrd="0" destOrd="0" presId="urn:microsoft.com/office/officeart/2005/8/layout/radial4"/>
    <dgm:cxn modelId="{10B7EE43-423F-40E2-97BA-51E9DB8566E0}" type="presOf" srcId="{FFC3617A-57CE-4F97-A336-7CF5BAD1D963}" destId="{CC84144B-0580-4A59-8C52-62FC027E3E11}" srcOrd="0" destOrd="0" presId="urn:microsoft.com/office/officeart/2005/8/layout/radial4"/>
    <dgm:cxn modelId="{F981276A-27B6-4140-9CD5-384ABE402E0F}" srcId="{87BC4F36-24F2-429D-859C-8D1395710F85}" destId="{0751EE14-6F7D-4E38-800A-640D3F245B95}" srcOrd="0" destOrd="0" parTransId="{946B9898-E79A-45E8-8CD0-E861F6BE4414}" sibTransId="{DD13E966-1887-4A1E-9571-7F9EC707830C}"/>
    <dgm:cxn modelId="{9B053C70-823E-47E6-A704-52C76BC7055A}" type="presOf" srcId="{FEEBD037-CF26-4BD8-AAF2-C0501EA5A4E2}" destId="{35D44A15-934D-4D3C-9EEF-8AD71057AE0D}" srcOrd="0" destOrd="0" presId="urn:microsoft.com/office/officeart/2005/8/layout/radial4"/>
    <dgm:cxn modelId="{52F41B54-491E-4267-9FAB-A477167E8A73}" srcId="{87BC4F36-24F2-429D-859C-8D1395710F85}" destId="{4001FF2B-5A57-4CEF-BA1A-A7EC8ADA1A7C}" srcOrd="5" destOrd="0" parTransId="{23F22742-CFB0-4517-AF3C-AAE2AF6E6F74}" sibTransId="{0DA2162F-CB0F-40BD-B365-FC53D268C9DF}"/>
    <dgm:cxn modelId="{E4482377-075A-4913-97D1-C0A4F347773C}" type="presOf" srcId="{0751EE14-6F7D-4E38-800A-640D3F245B95}" destId="{D106A89A-CD36-4CB8-8F36-1E69253B73FF}" srcOrd="0" destOrd="0" presId="urn:microsoft.com/office/officeart/2005/8/layout/radial4"/>
    <dgm:cxn modelId="{CCBA2458-D862-4682-804B-002869DCCB5D}" type="presOf" srcId="{23F22742-CFB0-4517-AF3C-AAE2AF6E6F74}" destId="{E92A23BD-B302-4EE8-A19A-5492F0794F46}" srcOrd="0" destOrd="0" presId="urn:microsoft.com/office/officeart/2005/8/layout/radial4"/>
    <dgm:cxn modelId="{1AA2E359-5EFC-4591-9A12-0C8D7E3DDE90}" type="presOf" srcId="{87BC4F36-24F2-429D-859C-8D1395710F85}" destId="{BB37557E-5DDD-4AE3-A62F-6B81E9EC528D}" srcOrd="0" destOrd="0" presId="urn:microsoft.com/office/officeart/2005/8/layout/radial4"/>
    <dgm:cxn modelId="{1F84C55A-7350-453B-B9BF-44487E87230C}" srcId="{87BC4F36-24F2-429D-859C-8D1395710F85}" destId="{B2B245BB-DE50-4A7E-8E0A-6B58DFBE0912}" srcOrd="2" destOrd="0" parTransId="{BD12C50C-80A1-4802-89D2-67335E7D11DC}" sibTransId="{F733875B-7B83-46AB-97AC-E60EB0DE31CA}"/>
    <dgm:cxn modelId="{B4C60E7C-5D2D-47F0-93C8-F8F9F5E40B2A}" type="presOf" srcId="{D80FF497-0F94-43E9-BFE4-316AB16F6387}" destId="{3ABA428E-32E2-464B-A3E5-609A8A4695F2}" srcOrd="0" destOrd="0" presId="urn:microsoft.com/office/officeart/2005/8/layout/radial4"/>
    <dgm:cxn modelId="{E6F60495-4799-4562-9502-43D6088AC409}" srcId="{87BC4F36-24F2-429D-859C-8D1395710F85}" destId="{FEEBD037-CF26-4BD8-AAF2-C0501EA5A4E2}" srcOrd="4" destOrd="0" parTransId="{FFC3617A-57CE-4F97-A336-7CF5BAD1D963}" sibTransId="{496EE9E0-62BD-4AF3-8173-35835CBE8741}"/>
    <dgm:cxn modelId="{12A91AC1-6883-405A-9A3E-22516CA7885F}" type="presOf" srcId="{B2B245BB-DE50-4A7E-8E0A-6B58DFBE0912}" destId="{93D8DB99-B7FF-42E8-ACD7-0C50535D3E2E}" srcOrd="0" destOrd="0" presId="urn:microsoft.com/office/officeart/2005/8/layout/radial4"/>
    <dgm:cxn modelId="{ACC37EE0-F0FC-40C6-BA57-264D99536FC3}" type="presOf" srcId="{946B9898-E79A-45E8-8CD0-E861F6BE4414}" destId="{549F6237-E90C-423C-B238-AD1D1B1D7E6F}" srcOrd="0" destOrd="0" presId="urn:microsoft.com/office/officeart/2005/8/layout/radial4"/>
    <dgm:cxn modelId="{417CDEED-7C4D-440C-BEB9-05D9DBEF58B9}" type="presOf" srcId="{339D29CF-9B7E-47AC-AC5F-BD976FCD435C}" destId="{C6F725A8-FBE6-410A-9A9D-FBC51967EA31}" srcOrd="0" destOrd="0" presId="urn:microsoft.com/office/officeart/2005/8/layout/radial4"/>
    <dgm:cxn modelId="{B04124F4-258B-46C6-9734-5C709948F8FC}" srcId="{87BC4F36-24F2-429D-859C-8D1395710F85}" destId="{D80FF497-0F94-43E9-BFE4-316AB16F6387}" srcOrd="1" destOrd="0" parTransId="{876E6C46-5AAF-4515-8AAF-319AFBC5AC69}" sibTransId="{62A67DF4-4A03-465D-9F69-35D5C48C3182}"/>
    <dgm:cxn modelId="{D0C9B4F4-554E-46AE-9E72-CB82040186AD}" type="presOf" srcId="{2ADA4361-5CF4-4D5C-9EEF-B40DC18CB1B7}" destId="{11DBF7C1-CB77-4212-8779-085A0C96E350}" srcOrd="0" destOrd="0" presId="urn:microsoft.com/office/officeart/2005/8/layout/radial4"/>
    <dgm:cxn modelId="{A11C0259-8BD0-40E6-956E-38666D59AEEB}" type="presParOf" srcId="{C6F725A8-FBE6-410A-9A9D-FBC51967EA31}" destId="{BB37557E-5DDD-4AE3-A62F-6B81E9EC528D}" srcOrd="0" destOrd="0" presId="urn:microsoft.com/office/officeart/2005/8/layout/radial4"/>
    <dgm:cxn modelId="{E856681A-9DCE-4A3E-A7D4-9EC37C0F3AA9}" type="presParOf" srcId="{C6F725A8-FBE6-410A-9A9D-FBC51967EA31}" destId="{549F6237-E90C-423C-B238-AD1D1B1D7E6F}" srcOrd="1" destOrd="0" presId="urn:microsoft.com/office/officeart/2005/8/layout/radial4"/>
    <dgm:cxn modelId="{ED1929F7-E39B-461C-9BB6-A242A23F6423}" type="presParOf" srcId="{C6F725A8-FBE6-410A-9A9D-FBC51967EA31}" destId="{D106A89A-CD36-4CB8-8F36-1E69253B73FF}" srcOrd="2" destOrd="0" presId="urn:microsoft.com/office/officeart/2005/8/layout/radial4"/>
    <dgm:cxn modelId="{2C80805D-42EA-4CA6-9999-6121AB666948}" type="presParOf" srcId="{C6F725A8-FBE6-410A-9A9D-FBC51967EA31}" destId="{A914C31F-4CB8-48D6-85C6-130421A32F45}" srcOrd="3" destOrd="0" presId="urn:microsoft.com/office/officeart/2005/8/layout/radial4"/>
    <dgm:cxn modelId="{2F6A1579-907A-4943-9362-C879A1C6484D}" type="presParOf" srcId="{C6F725A8-FBE6-410A-9A9D-FBC51967EA31}" destId="{3ABA428E-32E2-464B-A3E5-609A8A4695F2}" srcOrd="4" destOrd="0" presId="urn:microsoft.com/office/officeart/2005/8/layout/radial4"/>
    <dgm:cxn modelId="{EEF1D8C9-E7A1-41E3-A7EB-2783A1FE3500}" type="presParOf" srcId="{C6F725A8-FBE6-410A-9A9D-FBC51967EA31}" destId="{0FEBA103-4402-43EA-8B95-EA05B5890832}" srcOrd="5" destOrd="0" presId="urn:microsoft.com/office/officeart/2005/8/layout/radial4"/>
    <dgm:cxn modelId="{BBEF030D-9605-42DB-95A3-B70AA81BE058}" type="presParOf" srcId="{C6F725A8-FBE6-410A-9A9D-FBC51967EA31}" destId="{93D8DB99-B7FF-42E8-ACD7-0C50535D3E2E}" srcOrd="6" destOrd="0" presId="urn:microsoft.com/office/officeart/2005/8/layout/radial4"/>
    <dgm:cxn modelId="{1AC1DB96-7D6D-48D2-8F0B-B89A1FE9EFF2}" type="presParOf" srcId="{C6F725A8-FBE6-410A-9A9D-FBC51967EA31}" destId="{11DBF7C1-CB77-4212-8779-085A0C96E350}" srcOrd="7" destOrd="0" presId="urn:microsoft.com/office/officeart/2005/8/layout/radial4"/>
    <dgm:cxn modelId="{0713E938-5D7E-49C4-A32B-97582BE52467}" type="presParOf" srcId="{C6F725A8-FBE6-410A-9A9D-FBC51967EA31}" destId="{B8142B37-3A38-4956-B6AE-EDEA148E831B}" srcOrd="8" destOrd="0" presId="urn:microsoft.com/office/officeart/2005/8/layout/radial4"/>
    <dgm:cxn modelId="{C6B57B63-5968-4C12-A16D-8CD2CA7023CB}" type="presParOf" srcId="{C6F725A8-FBE6-410A-9A9D-FBC51967EA31}" destId="{CC84144B-0580-4A59-8C52-62FC027E3E11}" srcOrd="9" destOrd="0" presId="urn:microsoft.com/office/officeart/2005/8/layout/radial4"/>
    <dgm:cxn modelId="{05A9F6F5-42E7-425F-BB9D-FE18CB7DB86B}" type="presParOf" srcId="{C6F725A8-FBE6-410A-9A9D-FBC51967EA31}" destId="{35D44A15-934D-4D3C-9EEF-8AD71057AE0D}" srcOrd="10" destOrd="0" presId="urn:microsoft.com/office/officeart/2005/8/layout/radial4"/>
    <dgm:cxn modelId="{E542F229-219D-4A2D-8F12-89A255516EAE}" type="presParOf" srcId="{C6F725A8-FBE6-410A-9A9D-FBC51967EA31}" destId="{E92A23BD-B302-4EE8-A19A-5492F0794F46}" srcOrd="11" destOrd="0" presId="urn:microsoft.com/office/officeart/2005/8/layout/radial4"/>
    <dgm:cxn modelId="{BDA187CA-4770-445B-BA55-799DA9A884F1}" type="presParOf" srcId="{C6F725A8-FBE6-410A-9A9D-FBC51967EA31}" destId="{712033C0-CA5A-4381-BA33-2E4298892DCD}" srcOrd="12"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5B38BD-167F-4B3A-B1F7-9B6148B240F7}" type="doc">
      <dgm:prSet loTypeId="urn:microsoft.com/office/officeart/2005/8/layout/pyramid2" loCatId="pyramid" qsTypeId="urn:microsoft.com/office/officeart/2005/8/quickstyle/simple1" qsCatId="simple" csTypeId="urn:microsoft.com/office/officeart/2005/8/colors/accent5_4" csCatId="accent5" phldr="1"/>
      <dgm:spPr/>
    </dgm:pt>
    <dgm:pt modelId="{D18EBCCA-DA3E-4A7D-BC18-8B979C503564}">
      <dgm:prSet phldrT="[Text]"/>
      <dgm:spPr/>
      <dgm:t>
        <a:bodyPr/>
        <a:lstStyle/>
        <a:p>
          <a:r>
            <a:rPr lang="en-US" dirty="0"/>
            <a:t>Discursive (Values)</a:t>
          </a:r>
        </a:p>
      </dgm:t>
    </dgm:pt>
    <dgm:pt modelId="{F95E29EC-E7DA-45FD-942A-11198E2AE83A}" type="parTrans" cxnId="{87D49A03-D03D-46E7-A369-ED5EF6FD3E92}">
      <dgm:prSet/>
      <dgm:spPr/>
      <dgm:t>
        <a:bodyPr/>
        <a:lstStyle/>
        <a:p>
          <a:endParaRPr lang="en-US"/>
        </a:p>
      </dgm:t>
    </dgm:pt>
    <dgm:pt modelId="{4312B09C-929D-491A-8A35-9CA080455031}" type="sibTrans" cxnId="{87D49A03-D03D-46E7-A369-ED5EF6FD3E92}">
      <dgm:prSet/>
      <dgm:spPr/>
      <dgm:t>
        <a:bodyPr/>
        <a:lstStyle/>
        <a:p>
          <a:endParaRPr lang="en-US"/>
        </a:p>
      </dgm:t>
    </dgm:pt>
    <dgm:pt modelId="{F85757C7-A293-4F11-8289-297F694C4A98}">
      <dgm:prSet phldrT="[Text]"/>
      <dgm:spPr/>
      <dgm:t>
        <a:bodyPr/>
        <a:lstStyle/>
        <a:p>
          <a:r>
            <a:rPr lang="en-US" dirty="0"/>
            <a:t>Affective and cognitive (underlying assumptions)</a:t>
          </a:r>
        </a:p>
      </dgm:t>
    </dgm:pt>
    <dgm:pt modelId="{3592127B-996B-476A-8A32-48E592A96A3B}" type="parTrans" cxnId="{C60DA0DC-2E56-44EE-AC82-2EF53E71F32A}">
      <dgm:prSet/>
      <dgm:spPr/>
      <dgm:t>
        <a:bodyPr/>
        <a:lstStyle/>
        <a:p>
          <a:endParaRPr lang="en-US"/>
        </a:p>
      </dgm:t>
    </dgm:pt>
    <dgm:pt modelId="{00F17E1B-EA33-4099-8F79-5895F5CAF8FC}" type="sibTrans" cxnId="{C60DA0DC-2E56-44EE-AC82-2EF53E71F32A}">
      <dgm:prSet/>
      <dgm:spPr/>
      <dgm:t>
        <a:bodyPr/>
        <a:lstStyle/>
        <a:p>
          <a:endParaRPr lang="en-US"/>
        </a:p>
      </dgm:t>
    </dgm:pt>
    <dgm:pt modelId="{7B8F519A-4E93-48E0-B391-D3352E553CF5}">
      <dgm:prSet phldrT="[Text]"/>
      <dgm:spPr/>
      <dgm:t>
        <a:bodyPr/>
        <a:lstStyle/>
        <a:p>
          <a:r>
            <a:rPr lang="en-US" dirty="0"/>
            <a:t>Symbolic (Artifacts)</a:t>
          </a:r>
        </a:p>
      </dgm:t>
    </dgm:pt>
    <dgm:pt modelId="{7A6D839C-E881-4B03-8EF2-F4F746903A19}" type="sibTrans" cxnId="{57726D03-7A1D-4342-917A-9893DE715EA9}">
      <dgm:prSet/>
      <dgm:spPr/>
      <dgm:t>
        <a:bodyPr/>
        <a:lstStyle/>
        <a:p>
          <a:endParaRPr lang="en-US"/>
        </a:p>
      </dgm:t>
    </dgm:pt>
    <dgm:pt modelId="{C78F013E-7826-4838-A448-67C4C12D0929}" type="parTrans" cxnId="{57726D03-7A1D-4342-917A-9893DE715EA9}">
      <dgm:prSet/>
      <dgm:spPr/>
      <dgm:t>
        <a:bodyPr/>
        <a:lstStyle/>
        <a:p>
          <a:endParaRPr lang="en-US"/>
        </a:p>
      </dgm:t>
    </dgm:pt>
    <dgm:pt modelId="{F51A93C1-0CAD-4110-B7CF-273B574EACF6}" type="pres">
      <dgm:prSet presAssocID="{265B38BD-167F-4B3A-B1F7-9B6148B240F7}" presName="compositeShape" presStyleCnt="0">
        <dgm:presLayoutVars>
          <dgm:dir/>
          <dgm:resizeHandles/>
        </dgm:presLayoutVars>
      </dgm:prSet>
      <dgm:spPr/>
    </dgm:pt>
    <dgm:pt modelId="{9D46390B-3327-48E0-A525-3BF15AAE806C}" type="pres">
      <dgm:prSet presAssocID="{265B38BD-167F-4B3A-B1F7-9B6148B240F7}" presName="pyramid" presStyleLbl="node1" presStyleIdx="0" presStyleCnt="1"/>
      <dgm:spPr/>
    </dgm:pt>
    <dgm:pt modelId="{AB5A1BA4-1675-4C61-A86C-552A574D1F76}" type="pres">
      <dgm:prSet presAssocID="{265B38BD-167F-4B3A-B1F7-9B6148B240F7}" presName="theList" presStyleCnt="0"/>
      <dgm:spPr/>
    </dgm:pt>
    <dgm:pt modelId="{7B040CF7-4DCC-4B56-8D4C-A105EE1D12B8}" type="pres">
      <dgm:prSet presAssocID="{7B8F519A-4E93-48E0-B391-D3352E553CF5}" presName="aNode" presStyleLbl="fgAcc1" presStyleIdx="0" presStyleCnt="3">
        <dgm:presLayoutVars>
          <dgm:bulletEnabled val="1"/>
        </dgm:presLayoutVars>
      </dgm:prSet>
      <dgm:spPr/>
    </dgm:pt>
    <dgm:pt modelId="{FFA5DB75-64C3-431D-91AC-1BD5D38FEA0C}" type="pres">
      <dgm:prSet presAssocID="{7B8F519A-4E93-48E0-B391-D3352E553CF5}" presName="aSpace" presStyleCnt="0"/>
      <dgm:spPr/>
    </dgm:pt>
    <dgm:pt modelId="{BD710D9E-E0D4-4DF2-A5E6-F1A887AC65D4}" type="pres">
      <dgm:prSet presAssocID="{D18EBCCA-DA3E-4A7D-BC18-8B979C503564}" presName="aNode" presStyleLbl="fgAcc1" presStyleIdx="1" presStyleCnt="3">
        <dgm:presLayoutVars>
          <dgm:bulletEnabled val="1"/>
        </dgm:presLayoutVars>
      </dgm:prSet>
      <dgm:spPr/>
    </dgm:pt>
    <dgm:pt modelId="{0C4CBA76-FDE2-4AEE-8D49-CFFC00B605BC}" type="pres">
      <dgm:prSet presAssocID="{D18EBCCA-DA3E-4A7D-BC18-8B979C503564}" presName="aSpace" presStyleCnt="0"/>
      <dgm:spPr/>
    </dgm:pt>
    <dgm:pt modelId="{F4FE459B-8DED-4A81-B9CB-C2B2C12F3065}" type="pres">
      <dgm:prSet presAssocID="{F85757C7-A293-4F11-8289-297F694C4A98}" presName="aNode" presStyleLbl="fgAcc1" presStyleIdx="2" presStyleCnt="3">
        <dgm:presLayoutVars>
          <dgm:bulletEnabled val="1"/>
        </dgm:presLayoutVars>
      </dgm:prSet>
      <dgm:spPr/>
    </dgm:pt>
    <dgm:pt modelId="{F319479D-D5D0-4B46-AB4C-4D68C450ABE2}" type="pres">
      <dgm:prSet presAssocID="{F85757C7-A293-4F11-8289-297F694C4A98}" presName="aSpace" presStyleCnt="0"/>
      <dgm:spPr/>
    </dgm:pt>
  </dgm:ptLst>
  <dgm:cxnLst>
    <dgm:cxn modelId="{57726D03-7A1D-4342-917A-9893DE715EA9}" srcId="{265B38BD-167F-4B3A-B1F7-9B6148B240F7}" destId="{7B8F519A-4E93-48E0-B391-D3352E553CF5}" srcOrd="0" destOrd="0" parTransId="{C78F013E-7826-4838-A448-67C4C12D0929}" sibTransId="{7A6D839C-E881-4B03-8EF2-F4F746903A19}"/>
    <dgm:cxn modelId="{87D49A03-D03D-46E7-A369-ED5EF6FD3E92}" srcId="{265B38BD-167F-4B3A-B1F7-9B6148B240F7}" destId="{D18EBCCA-DA3E-4A7D-BC18-8B979C503564}" srcOrd="1" destOrd="0" parTransId="{F95E29EC-E7DA-45FD-942A-11198E2AE83A}" sibTransId="{4312B09C-929D-491A-8A35-9CA080455031}"/>
    <dgm:cxn modelId="{17051531-7646-4D97-A458-69DA917105C2}" type="presOf" srcId="{D18EBCCA-DA3E-4A7D-BC18-8B979C503564}" destId="{BD710D9E-E0D4-4DF2-A5E6-F1A887AC65D4}" srcOrd="0" destOrd="0" presId="urn:microsoft.com/office/officeart/2005/8/layout/pyramid2"/>
    <dgm:cxn modelId="{2DCCD635-C873-47BD-A721-552A89C5FEF9}" type="presOf" srcId="{F85757C7-A293-4F11-8289-297F694C4A98}" destId="{F4FE459B-8DED-4A81-B9CB-C2B2C12F3065}" srcOrd="0" destOrd="0" presId="urn:microsoft.com/office/officeart/2005/8/layout/pyramid2"/>
    <dgm:cxn modelId="{72DD65B8-4E34-425B-B8A2-DF5A24F02648}" type="presOf" srcId="{265B38BD-167F-4B3A-B1F7-9B6148B240F7}" destId="{F51A93C1-0CAD-4110-B7CF-273B574EACF6}" srcOrd="0" destOrd="0" presId="urn:microsoft.com/office/officeart/2005/8/layout/pyramid2"/>
    <dgm:cxn modelId="{C60DA0DC-2E56-44EE-AC82-2EF53E71F32A}" srcId="{265B38BD-167F-4B3A-B1F7-9B6148B240F7}" destId="{F85757C7-A293-4F11-8289-297F694C4A98}" srcOrd="2" destOrd="0" parTransId="{3592127B-996B-476A-8A32-48E592A96A3B}" sibTransId="{00F17E1B-EA33-4099-8F79-5895F5CAF8FC}"/>
    <dgm:cxn modelId="{F0FD27F1-9BDC-4B08-8E29-7F37132DACF2}" type="presOf" srcId="{7B8F519A-4E93-48E0-B391-D3352E553CF5}" destId="{7B040CF7-4DCC-4B56-8D4C-A105EE1D12B8}" srcOrd="0" destOrd="0" presId="urn:microsoft.com/office/officeart/2005/8/layout/pyramid2"/>
    <dgm:cxn modelId="{B1646B57-6047-42A3-AC55-0774426CC492}" type="presParOf" srcId="{F51A93C1-0CAD-4110-B7CF-273B574EACF6}" destId="{9D46390B-3327-48E0-A525-3BF15AAE806C}" srcOrd="0" destOrd="0" presId="urn:microsoft.com/office/officeart/2005/8/layout/pyramid2"/>
    <dgm:cxn modelId="{43AAE6FD-E01F-489A-B54E-494196987F40}" type="presParOf" srcId="{F51A93C1-0CAD-4110-B7CF-273B574EACF6}" destId="{AB5A1BA4-1675-4C61-A86C-552A574D1F76}" srcOrd="1" destOrd="0" presId="urn:microsoft.com/office/officeart/2005/8/layout/pyramid2"/>
    <dgm:cxn modelId="{F652CAC6-E625-4510-8196-3CABE7435B9F}" type="presParOf" srcId="{AB5A1BA4-1675-4C61-A86C-552A574D1F76}" destId="{7B040CF7-4DCC-4B56-8D4C-A105EE1D12B8}" srcOrd="0" destOrd="0" presId="urn:microsoft.com/office/officeart/2005/8/layout/pyramid2"/>
    <dgm:cxn modelId="{5361BCDD-AAEF-4138-BCDA-F3C8CFC44234}" type="presParOf" srcId="{AB5A1BA4-1675-4C61-A86C-552A574D1F76}" destId="{FFA5DB75-64C3-431D-91AC-1BD5D38FEA0C}" srcOrd="1" destOrd="0" presId="urn:microsoft.com/office/officeart/2005/8/layout/pyramid2"/>
    <dgm:cxn modelId="{30EE1113-775F-4991-A1CF-64150EEFD174}" type="presParOf" srcId="{AB5A1BA4-1675-4C61-A86C-552A574D1F76}" destId="{BD710D9E-E0D4-4DF2-A5E6-F1A887AC65D4}" srcOrd="2" destOrd="0" presId="urn:microsoft.com/office/officeart/2005/8/layout/pyramid2"/>
    <dgm:cxn modelId="{A7451C75-473C-4875-BBCA-33A6028D9843}" type="presParOf" srcId="{AB5A1BA4-1675-4C61-A86C-552A574D1F76}" destId="{0C4CBA76-FDE2-4AEE-8D49-CFFC00B605BC}" srcOrd="3" destOrd="0" presId="urn:microsoft.com/office/officeart/2005/8/layout/pyramid2"/>
    <dgm:cxn modelId="{E30F3442-5F41-40C0-9F54-08D9E79621A8}" type="presParOf" srcId="{AB5A1BA4-1675-4C61-A86C-552A574D1F76}" destId="{F4FE459B-8DED-4A81-B9CB-C2B2C12F3065}" srcOrd="4" destOrd="0" presId="urn:microsoft.com/office/officeart/2005/8/layout/pyramid2"/>
    <dgm:cxn modelId="{E66952BE-DEFB-4D69-8370-CB162200ED8F}" type="presParOf" srcId="{AB5A1BA4-1675-4C61-A86C-552A574D1F76}" destId="{F319479D-D5D0-4B46-AB4C-4D68C450ABE2}"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7557E-5DDD-4AE3-A62F-6B81E9EC528D}">
      <dsp:nvSpPr>
        <dsp:cNvPr id="0" name=""/>
        <dsp:cNvSpPr/>
      </dsp:nvSpPr>
      <dsp:spPr>
        <a:xfrm>
          <a:off x="2975292" y="2950868"/>
          <a:ext cx="2177414" cy="2177414"/>
        </a:xfrm>
        <a:prstGeom prst="ellipse">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Organizational Behavior</a:t>
          </a:r>
        </a:p>
      </dsp:txBody>
      <dsp:txXfrm>
        <a:off x="3294167" y="3269743"/>
        <a:ext cx="1539664" cy="1539664"/>
      </dsp:txXfrm>
    </dsp:sp>
    <dsp:sp modelId="{549F6237-E90C-423C-B238-AD1D1B1D7E6F}">
      <dsp:nvSpPr>
        <dsp:cNvPr id="0" name=""/>
        <dsp:cNvSpPr/>
      </dsp:nvSpPr>
      <dsp:spPr>
        <a:xfrm rot="10800000">
          <a:off x="762916" y="3729294"/>
          <a:ext cx="2090695" cy="620563"/>
        </a:xfrm>
        <a:prstGeom prst="leftArrow">
          <a:avLst>
            <a:gd name="adj1" fmla="val 60000"/>
            <a:gd name="adj2" fmla="val 50000"/>
          </a:avLst>
        </a:prstGeom>
        <a:solidFill>
          <a:schemeClr val="accent5">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D106A89A-CD36-4CB8-8F36-1E69253B73FF}">
      <dsp:nvSpPr>
        <dsp:cNvPr id="0" name=""/>
        <dsp:cNvSpPr/>
      </dsp:nvSpPr>
      <dsp:spPr>
        <a:xfrm>
          <a:off x="821" y="3429900"/>
          <a:ext cx="1524190" cy="1219352"/>
        </a:xfrm>
        <a:prstGeom prst="roundRect">
          <a:avLst>
            <a:gd name="adj" fmla="val 10000"/>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Scientific Management Theory</a:t>
          </a:r>
        </a:p>
      </dsp:txBody>
      <dsp:txXfrm>
        <a:off x="36535" y="3465614"/>
        <a:ext cx="1452762" cy="1147924"/>
      </dsp:txXfrm>
    </dsp:sp>
    <dsp:sp modelId="{A914C31F-4CB8-48D6-85C6-130421A32F45}">
      <dsp:nvSpPr>
        <dsp:cNvPr id="0" name=""/>
        <dsp:cNvSpPr/>
      </dsp:nvSpPr>
      <dsp:spPr>
        <a:xfrm rot="12960000">
          <a:off x="1193723" y="2403406"/>
          <a:ext cx="2090695" cy="620563"/>
        </a:xfrm>
        <a:prstGeom prst="leftArrow">
          <a:avLst>
            <a:gd name="adj1" fmla="val 60000"/>
            <a:gd name="adj2" fmla="val 50000"/>
          </a:avLst>
        </a:prstGeom>
        <a:solidFill>
          <a:schemeClr val="accent5">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3ABA428E-32E2-464B-A3E5-609A8A4695F2}">
      <dsp:nvSpPr>
        <dsp:cNvPr id="0" name=""/>
        <dsp:cNvSpPr/>
      </dsp:nvSpPr>
      <dsp:spPr>
        <a:xfrm>
          <a:off x="631271" y="1489571"/>
          <a:ext cx="1524190" cy="1219352"/>
        </a:xfrm>
        <a:prstGeom prst="roundRect">
          <a:avLst>
            <a:gd name="adj" fmla="val 10000"/>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Administrative Management Theory</a:t>
          </a:r>
        </a:p>
      </dsp:txBody>
      <dsp:txXfrm>
        <a:off x="666985" y="1525285"/>
        <a:ext cx="1452762" cy="1147924"/>
      </dsp:txXfrm>
    </dsp:sp>
    <dsp:sp modelId="{0FEBA103-4402-43EA-8B95-EA05B5890832}">
      <dsp:nvSpPr>
        <dsp:cNvPr id="0" name=""/>
        <dsp:cNvSpPr/>
      </dsp:nvSpPr>
      <dsp:spPr>
        <a:xfrm rot="15120000">
          <a:off x="2321591" y="1583962"/>
          <a:ext cx="2090695" cy="620563"/>
        </a:xfrm>
        <a:prstGeom prst="leftArrow">
          <a:avLst>
            <a:gd name="adj1" fmla="val 60000"/>
            <a:gd name="adj2" fmla="val 50000"/>
          </a:avLst>
        </a:prstGeom>
        <a:solidFill>
          <a:schemeClr val="accent5">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3D8DB99-B7FF-42E8-ACD7-0C50535D3E2E}">
      <dsp:nvSpPr>
        <dsp:cNvPr id="0" name=""/>
        <dsp:cNvSpPr/>
      </dsp:nvSpPr>
      <dsp:spPr>
        <a:xfrm>
          <a:off x="2281813" y="290383"/>
          <a:ext cx="1524190" cy="1219352"/>
        </a:xfrm>
        <a:prstGeom prst="roundRect">
          <a:avLst>
            <a:gd name="adj" fmla="val 10000"/>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Bureaucratic Management Theory</a:t>
          </a:r>
        </a:p>
      </dsp:txBody>
      <dsp:txXfrm>
        <a:off x="2317527" y="326097"/>
        <a:ext cx="1452762" cy="1147924"/>
      </dsp:txXfrm>
    </dsp:sp>
    <dsp:sp modelId="{11DBF7C1-CB77-4212-8779-085A0C96E350}">
      <dsp:nvSpPr>
        <dsp:cNvPr id="0" name=""/>
        <dsp:cNvSpPr/>
      </dsp:nvSpPr>
      <dsp:spPr>
        <a:xfrm rot="17280000">
          <a:off x="3715713" y="1583962"/>
          <a:ext cx="2090695" cy="620563"/>
        </a:xfrm>
        <a:prstGeom prst="leftArrow">
          <a:avLst>
            <a:gd name="adj1" fmla="val 60000"/>
            <a:gd name="adj2" fmla="val 50000"/>
          </a:avLst>
        </a:prstGeom>
        <a:solidFill>
          <a:schemeClr val="accent5">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B8142B37-3A38-4956-B6AE-EDEA148E831B}">
      <dsp:nvSpPr>
        <dsp:cNvPr id="0" name=""/>
        <dsp:cNvSpPr/>
      </dsp:nvSpPr>
      <dsp:spPr>
        <a:xfrm>
          <a:off x="4321995" y="290383"/>
          <a:ext cx="1524190" cy="1219352"/>
        </a:xfrm>
        <a:prstGeom prst="roundRect">
          <a:avLst>
            <a:gd name="adj" fmla="val 10000"/>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Human Relations Theory</a:t>
          </a:r>
        </a:p>
      </dsp:txBody>
      <dsp:txXfrm>
        <a:off x="4357709" y="326097"/>
        <a:ext cx="1452762" cy="1147924"/>
      </dsp:txXfrm>
    </dsp:sp>
    <dsp:sp modelId="{CC84144B-0580-4A59-8C52-62FC027E3E11}">
      <dsp:nvSpPr>
        <dsp:cNvPr id="0" name=""/>
        <dsp:cNvSpPr/>
      </dsp:nvSpPr>
      <dsp:spPr>
        <a:xfrm rot="19440000">
          <a:off x="4843580" y="2403406"/>
          <a:ext cx="2090695" cy="620563"/>
        </a:xfrm>
        <a:prstGeom prst="leftArrow">
          <a:avLst>
            <a:gd name="adj1" fmla="val 60000"/>
            <a:gd name="adj2" fmla="val 50000"/>
          </a:avLst>
        </a:prstGeom>
        <a:solidFill>
          <a:schemeClr val="accent5">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35D44A15-934D-4D3C-9EEF-8AD71057AE0D}">
      <dsp:nvSpPr>
        <dsp:cNvPr id="0" name=""/>
        <dsp:cNvSpPr/>
      </dsp:nvSpPr>
      <dsp:spPr>
        <a:xfrm>
          <a:off x="5972537" y="1489571"/>
          <a:ext cx="1524190" cy="1219352"/>
        </a:xfrm>
        <a:prstGeom prst="roundRect">
          <a:avLst>
            <a:gd name="adj" fmla="val 10000"/>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Systems Theory</a:t>
          </a:r>
        </a:p>
      </dsp:txBody>
      <dsp:txXfrm>
        <a:off x="6008251" y="1525285"/>
        <a:ext cx="1452762" cy="1147924"/>
      </dsp:txXfrm>
    </dsp:sp>
    <dsp:sp modelId="{E92A23BD-B302-4EE8-A19A-5492F0794F46}">
      <dsp:nvSpPr>
        <dsp:cNvPr id="0" name=""/>
        <dsp:cNvSpPr/>
      </dsp:nvSpPr>
      <dsp:spPr>
        <a:xfrm>
          <a:off x="5274388" y="3729294"/>
          <a:ext cx="2090695" cy="620563"/>
        </a:xfrm>
        <a:prstGeom prst="leftArrow">
          <a:avLst>
            <a:gd name="adj1" fmla="val 60000"/>
            <a:gd name="adj2" fmla="val 50000"/>
          </a:avLst>
        </a:prstGeom>
        <a:solidFill>
          <a:schemeClr val="accent5">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712033C0-CA5A-4381-BA33-2E4298892DCD}">
      <dsp:nvSpPr>
        <dsp:cNvPr id="0" name=""/>
        <dsp:cNvSpPr/>
      </dsp:nvSpPr>
      <dsp:spPr>
        <a:xfrm>
          <a:off x="6602988" y="3429900"/>
          <a:ext cx="1524190" cy="1219352"/>
        </a:xfrm>
        <a:prstGeom prst="roundRect">
          <a:avLst>
            <a:gd name="adj" fmla="val 10000"/>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X&amp;Y Management Theory</a:t>
          </a:r>
        </a:p>
      </dsp:txBody>
      <dsp:txXfrm>
        <a:off x="6638702" y="3465614"/>
        <a:ext cx="1452762" cy="1147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6390B-3327-48E0-A525-3BF15AAE806C}">
      <dsp:nvSpPr>
        <dsp:cNvPr id="0" name=""/>
        <dsp:cNvSpPr/>
      </dsp:nvSpPr>
      <dsp:spPr>
        <a:xfrm>
          <a:off x="0" y="0"/>
          <a:ext cx="3506525" cy="3520440"/>
        </a:xfrm>
        <a:prstGeom prst="triangle">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040CF7-4DCC-4B56-8D4C-A105EE1D12B8}">
      <dsp:nvSpPr>
        <dsp:cNvPr id="0" name=""/>
        <dsp:cNvSpPr/>
      </dsp:nvSpPr>
      <dsp:spPr>
        <a:xfrm>
          <a:off x="1753262" y="353934"/>
          <a:ext cx="2279241" cy="833354"/>
        </a:xfrm>
        <a:prstGeom prst="roundRect">
          <a:avLst/>
        </a:prstGeom>
        <a:solidFill>
          <a:schemeClr val="lt1">
            <a:alpha val="90000"/>
            <a:hueOff val="0"/>
            <a:satOff val="0"/>
            <a:lumOff val="0"/>
            <a:alphaOff val="0"/>
          </a:schemeClr>
        </a:solidFill>
        <a:ln w="25400" cap="flat" cmpd="sng" algn="ctr">
          <a:solidFill>
            <a:schemeClr val="accent5">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Symbolic (Artifacts)</a:t>
          </a:r>
        </a:p>
      </dsp:txBody>
      <dsp:txXfrm>
        <a:off x="1793943" y="394615"/>
        <a:ext cx="2197879" cy="751992"/>
      </dsp:txXfrm>
    </dsp:sp>
    <dsp:sp modelId="{BD710D9E-E0D4-4DF2-A5E6-F1A887AC65D4}">
      <dsp:nvSpPr>
        <dsp:cNvPr id="0" name=""/>
        <dsp:cNvSpPr/>
      </dsp:nvSpPr>
      <dsp:spPr>
        <a:xfrm>
          <a:off x="1753262" y="1291458"/>
          <a:ext cx="2279241" cy="833354"/>
        </a:xfrm>
        <a:prstGeom prst="roundRect">
          <a:avLst/>
        </a:prstGeom>
        <a:solidFill>
          <a:schemeClr val="lt1">
            <a:alpha val="90000"/>
            <a:hueOff val="0"/>
            <a:satOff val="0"/>
            <a:lumOff val="0"/>
            <a:alphaOff val="0"/>
          </a:schemeClr>
        </a:solidFill>
        <a:ln w="25400" cap="flat" cmpd="sng" algn="ctr">
          <a:solidFill>
            <a:schemeClr val="accent5">
              <a:shade val="50000"/>
              <a:hueOff val="89448"/>
              <a:satOff val="-5075"/>
              <a:lumOff val="278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Discursive (Values)</a:t>
          </a:r>
        </a:p>
      </dsp:txBody>
      <dsp:txXfrm>
        <a:off x="1793943" y="1332139"/>
        <a:ext cx="2197879" cy="751992"/>
      </dsp:txXfrm>
    </dsp:sp>
    <dsp:sp modelId="{F4FE459B-8DED-4A81-B9CB-C2B2C12F3065}">
      <dsp:nvSpPr>
        <dsp:cNvPr id="0" name=""/>
        <dsp:cNvSpPr/>
      </dsp:nvSpPr>
      <dsp:spPr>
        <a:xfrm>
          <a:off x="1753262" y="2228981"/>
          <a:ext cx="2279241" cy="833354"/>
        </a:xfrm>
        <a:prstGeom prst="roundRect">
          <a:avLst/>
        </a:prstGeom>
        <a:solidFill>
          <a:schemeClr val="lt1">
            <a:alpha val="90000"/>
            <a:hueOff val="0"/>
            <a:satOff val="0"/>
            <a:lumOff val="0"/>
            <a:alphaOff val="0"/>
          </a:schemeClr>
        </a:solidFill>
        <a:ln w="25400" cap="flat" cmpd="sng" algn="ctr">
          <a:solidFill>
            <a:schemeClr val="accent5">
              <a:shade val="50000"/>
              <a:hueOff val="89448"/>
              <a:satOff val="-5075"/>
              <a:lumOff val="278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Affective and cognitive (underlying assumptions)</a:t>
          </a:r>
        </a:p>
      </dsp:txBody>
      <dsp:txXfrm>
        <a:off x="1793943" y="2269662"/>
        <a:ext cx="2197879" cy="75199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39402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ixabay.com/en/ideation-startup-entrepreneur-3267505/"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creativecommons.org/about/cc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ixabay.com/en/ideation-startup-entrepreneur-3267505/"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creativecommons.org/about/cc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ixabay.com/en/ideation-startup-entrepreneur-3267505/"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creativecommons.org/about/cc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nx.org/contents/Sr8Ev5Og@10.16:MLADqXMi@11/10-1-Motiva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creativecommons.org/licenses/by/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ommons.wikimedia.org/wiki/File:Hawthorne_Works_aerial_view_ca_1920_pg_2.jp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creativecommons.org/about/pdm"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cnx.org/contents/Sr8Ev5Og@5.52:MLADqXMi@5/Motivation"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creativecommons.org/licenses/by/4.0/"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ommons.wikimedia.org/wiki/File:McgregorXY-languages_(cropped).gif"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creativecommons.org/licenses/by/4.0/"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ourses.lumenlearning.com/boundless-management/"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creativecommons.org/licenses/by-sa/4.0/"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pixabay.com/photos/money-coin-investment-business-2724241/"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creativecommons.org/about/cc0"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pixabay.com/photos/hands-world-map-global-earth-600497/"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creativecommons.org/about/cc0"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kern="1200" cap="none" dirty="0">
                <a:solidFill>
                  <a:schemeClr val="tx1"/>
                </a:solidFill>
                <a:effectLst/>
                <a:latin typeface="Calibri"/>
                <a:ea typeface="Calibri"/>
                <a:cs typeface="Calibri"/>
                <a:sym typeface="Calibri"/>
              </a:rPr>
              <a:t>Cover Image: "Untitled." Authored by: </a:t>
            </a:r>
            <a:r>
              <a:rPr lang="en-US" sz="1200" b="0" i="0" u="none" strike="noStrike" kern="1200" cap="none" dirty="0" err="1">
                <a:solidFill>
                  <a:schemeClr val="tx1"/>
                </a:solidFill>
                <a:effectLst/>
                <a:latin typeface="Calibri"/>
                <a:ea typeface="Calibri"/>
                <a:cs typeface="Calibri"/>
                <a:sym typeface="Calibri"/>
              </a:rPr>
              <a:t>StartupStockPhotos</a:t>
            </a:r>
            <a:r>
              <a:rPr lang="en-US" sz="1200" b="0" i="0" u="none" strike="noStrike" kern="1200" cap="none" dirty="0">
                <a:solidFill>
                  <a:schemeClr val="tx1"/>
                </a:solidFill>
                <a:effectLst/>
                <a:latin typeface="Calibri"/>
                <a:ea typeface="Calibri"/>
                <a:cs typeface="Calibri"/>
                <a:sym typeface="Calibri"/>
              </a:rPr>
              <a:t>. Provided by: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Located at: </a:t>
            </a:r>
            <a:r>
              <a:rPr lang="en-US" sz="1200" b="0" i="0" u="sng" strike="noStrike" kern="1200"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https://pixabay.com/en/ideation-startup-entrepreneur-3267505/</a:t>
            </a:r>
            <a:r>
              <a:rPr lang="en-US" sz="1200" b="0" i="0" u="none" strike="noStrike" kern="1200" cap="none" dirty="0">
                <a:solidFill>
                  <a:schemeClr val="tx1"/>
                </a:solidFill>
                <a:effectLst/>
                <a:latin typeface="Calibri"/>
                <a:ea typeface="Calibri"/>
                <a:cs typeface="Calibri"/>
                <a:sym typeface="Calibri"/>
              </a:rPr>
              <a:t>. Content Type: CC Licensed Content, Shared Previously. License: </a:t>
            </a:r>
            <a:r>
              <a:rPr lang="en-US" sz="1200" b="0" i="0" u="sng" strike="noStrike" kern="1200" cap="none" dirty="0">
                <a:solidFill>
                  <a:schemeClr val="tx1"/>
                </a:solidFill>
                <a:effectLst/>
                <a:latin typeface="Calibri"/>
                <a:ea typeface="Calibri"/>
                <a:cs typeface="Calibri"/>
                <a:sym typeface="Calibri"/>
                <a:hlinkClick r:id="rId4">
                  <a:extLst>
                    <a:ext uri="{A12FA001-AC4F-418D-AE19-62706E023703}">
                      <ahyp:hlinkClr xmlns:ahyp="http://schemas.microsoft.com/office/drawing/2018/hyperlinkcolor" val="tx"/>
                    </a:ext>
                  </a:extLst>
                </a:hlinkClick>
              </a:rPr>
              <a:t>CC0: No Rights Reserved</a:t>
            </a:r>
            <a:r>
              <a:rPr lang="en-US" sz="1200" b="0" i="0" u="none" strike="noStrike" kern="1200" cap="none" dirty="0">
                <a:solidFill>
                  <a:schemeClr val="tx1"/>
                </a:solidFill>
                <a:effectLst/>
                <a:latin typeface="Calibri"/>
                <a:ea typeface="Calibri"/>
                <a:cs typeface="Calibri"/>
                <a:sym typeface="Calibri"/>
              </a:rPr>
              <a:t>.</a:t>
            </a:r>
          </a:p>
          <a:p>
            <a:pPr marL="0" marR="0" lvl="0" indent="0" algn="l" rtl="0">
              <a:spcBef>
                <a:spcPts val="0"/>
              </a:spcBef>
              <a:buSzPct val="25000"/>
              <a:buNone/>
            </a:pPr>
            <a:endParaRPr lang="en-US" sz="1200" b="0" i="0" u="none" strike="noStrike" kern="1200" cap="none" dirty="0">
              <a:solidFill>
                <a:schemeClr val="tx1"/>
              </a:solidFill>
              <a:effectLst/>
              <a:latin typeface="Calibri"/>
              <a:ea typeface="Calibri"/>
              <a:cs typeface="Calibri"/>
              <a:sym typeface="Calibri"/>
            </a:endParaRPr>
          </a:p>
          <a:p>
            <a:r>
              <a:rPr lang="en-US" sz="1200" b="0" i="0" u="none" strike="noStrike" kern="1200" cap="none" dirty="0">
                <a:solidFill>
                  <a:schemeClr val="tx1"/>
                </a:solidFill>
                <a:effectLst/>
                <a:latin typeface="Calibri"/>
                <a:ea typeface="Calibri"/>
                <a:cs typeface="Calibri"/>
                <a:sym typeface="Calibri"/>
              </a:rPr>
              <a:t>All text in these slides is taken from https://</a:t>
            </a:r>
            <a:r>
              <a:rPr lang="en-US" sz="1200" b="0" i="0" u="none" strike="noStrike" kern="1200" cap="none" dirty="0" err="1">
                <a:solidFill>
                  <a:schemeClr val="tx1"/>
                </a:solidFill>
                <a:effectLst/>
                <a:latin typeface="Calibri"/>
                <a:ea typeface="Calibri"/>
                <a:cs typeface="Calibri"/>
                <a:sym typeface="Calibri"/>
              </a:rPr>
              <a:t>courses.lumenlearning.com</a:t>
            </a:r>
            <a:r>
              <a:rPr lang="en-US" sz="1200" b="0" i="0" u="none" strike="noStrike" kern="1200" cap="none" dirty="0">
                <a:solidFill>
                  <a:schemeClr val="tx1"/>
                </a:solidFill>
                <a:effectLst/>
                <a:latin typeface="Calibri"/>
                <a:ea typeface="Calibri"/>
                <a:cs typeface="Calibri"/>
                <a:sym typeface="Calibri"/>
              </a:rPr>
              <a:t>/</a:t>
            </a:r>
            <a:r>
              <a:rPr lang="en-US" sz="1200" b="0" i="0" u="none" strike="noStrike" kern="1200" cap="none" dirty="0" err="1">
                <a:solidFill>
                  <a:schemeClr val="tx1"/>
                </a:solidFill>
                <a:effectLst/>
                <a:latin typeface="Calibri"/>
                <a:ea typeface="Calibri"/>
                <a:cs typeface="Calibri"/>
                <a:sym typeface="Calibri"/>
              </a:rPr>
              <a:t>wmopen-organizationalbehavior</a:t>
            </a:r>
            <a:r>
              <a:rPr lang="en-US" sz="1200" b="0" i="0" u="none" strike="noStrike" kern="1200" cap="none" dirty="0">
                <a:solidFill>
                  <a:schemeClr val="tx1"/>
                </a:solidFill>
                <a:effectLst/>
                <a:latin typeface="Calibri"/>
                <a:ea typeface="Calibri"/>
                <a:cs typeface="Calibri"/>
                <a:sym typeface="Calibri"/>
              </a:rPr>
              <a:t>/ where it is published under one or more open licenses.</a:t>
            </a:r>
            <a:endParaRPr lang="en-US" b="0" dirty="0">
              <a:solidFill>
                <a:schemeClr val="tx1"/>
              </a:solidFill>
              <a:effectLst/>
            </a:endParaRPr>
          </a:p>
          <a:p>
            <a:r>
              <a:rPr lang="en-US" sz="1200" b="0" i="0" u="none" strike="noStrike" kern="1200" cap="none" dirty="0">
                <a:solidFill>
                  <a:schemeClr val="tx1"/>
                </a:solidFill>
                <a:effectLst/>
                <a:latin typeface="Calibri"/>
                <a:ea typeface="Calibri"/>
                <a:cs typeface="Calibri"/>
                <a:sym typeface="Calibri"/>
              </a:rPr>
              <a:t>All images in these slides are attributed in the notes of the slide on which they appear and licensed as indicated. </a:t>
            </a: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Hat Fashion Style</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dirty="0"/>
              <a:t>Rya</a:t>
            </a:r>
            <a:r>
              <a:rPr lang="en-US" baseline="0" dirty="0"/>
              <a:t>n McGuire</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pixabay.com</a:t>
            </a:r>
            <a:r>
              <a:rPr lang="en-US" dirty="0"/>
              <a:t>/photos/hat-fashion-style-happy-man-591973/</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Untitled.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Gerd Altmann.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pixabay.com</a:t>
            </a:r>
            <a:r>
              <a:rPr lang="en-US" dirty="0"/>
              <a:t>/illustrations/head-face-talk-communication-mask-927180/</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20</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kern="1200" cap="none" dirty="0">
                <a:solidFill>
                  <a:schemeClr val="tx1"/>
                </a:solidFill>
                <a:effectLst/>
                <a:latin typeface="Calibri"/>
                <a:ea typeface="Calibri"/>
                <a:cs typeface="Calibri"/>
                <a:sym typeface="Calibri"/>
              </a:rPr>
              <a:t>Cover Image: "Untitled." Authored by: </a:t>
            </a:r>
            <a:r>
              <a:rPr lang="en-US" sz="1200" b="0" i="0" u="none" strike="noStrike" kern="1200" cap="none" dirty="0" err="1">
                <a:solidFill>
                  <a:schemeClr val="tx1"/>
                </a:solidFill>
                <a:effectLst/>
                <a:latin typeface="Calibri"/>
                <a:ea typeface="Calibri"/>
                <a:cs typeface="Calibri"/>
                <a:sym typeface="Calibri"/>
              </a:rPr>
              <a:t>StartupStockPhotos</a:t>
            </a:r>
            <a:r>
              <a:rPr lang="en-US" sz="1200" b="0" i="0" u="none" strike="noStrike" kern="1200" cap="none" dirty="0">
                <a:solidFill>
                  <a:schemeClr val="tx1"/>
                </a:solidFill>
                <a:effectLst/>
                <a:latin typeface="Calibri"/>
                <a:ea typeface="Calibri"/>
                <a:cs typeface="Calibri"/>
                <a:sym typeface="Calibri"/>
              </a:rPr>
              <a:t>. Provided by: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Located at: </a:t>
            </a:r>
            <a:r>
              <a:rPr lang="en-US" sz="1200" b="0" i="0" u="sng" strike="noStrike" kern="1200"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https://pixabay.com/en/ideation-startup-entrepreneur-3267505/</a:t>
            </a:r>
            <a:r>
              <a:rPr lang="en-US" sz="1200" b="0" i="0" u="none" strike="noStrike" kern="1200" cap="none" dirty="0">
                <a:solidFill>
                  <a:schemeClr val="tx1"/>
                </a:solidFill>
                <a:effectLst/>
                <a:latin typeface="Calibri"/>
                <a:ea typeface="Calibri"/>
                <a:cs typeface="Calibri"/>
                <a:sym typeface="Calibri"/>
              </a:rPr>
              <a:t>. Content Type: CC Licensed Content, Shared Previously. License: </a:t>
            </a:r>
            <a:r>
              <a:rPr lang="en-US" sz="1200" b="0" i="0" u="sng" strike="noStrike" kern="1200" cap="none" dirty="0">
                <a:solidFill>
                  <a:schemeClr val="tx1"/>
                </a:solidFill>
                <a:effectLst/>
                <a:latin typeface="Calibri"/>
                <a:ea typeface="Calibri"/>
                <a:cs typeface="Calibri"/>
                <a:sym typeface="Calibri"/>
                <a:hlinkClick r:id="rId4">
                  <a:extLst>
                    <a:ext uri="{A12FA001-AC4F-418D-AE19-62706E023703}">
                      <ahyp:hlinkClr xmlns:ahyp="http://schemas.microsoft.com/office/drawing/2018/hyperlinkcolor" val="tx"/>
                    </a:ext>
                  </a:extLst>
                </a:hlinkClick>
              </a:rPr>
              <a:t>CC0: No Rights Reserved</a:t>
            </a:r>
            <a:r>
              <a:rPr lang="en-US" sz="1200" b="0" i="0" u="none" strike="noStrike" kern="1200" cap="none" dirty="0">
                <a:solidFill>
                  <a:schemeClr val="tx1"/>
                </a:solidFill>
                <a:effectLst/>
                <a:latin typeface="Calibri"/>
                <a:ea typeface="Calibri"/>
                <a:cs typeface="Calibri"/>
                <a:sym typeface="Calibri"/>
              </a:rPr>
              <a:t>.</a:t>
            </a:r>
          </a:p>
          <a:p>
            <a:pPr marL="0" marR="0" lvl="0" indent="0" algn="l" rtl="0">
              <a:spcBef>
                <a:spcPts val="0"/>
              </a:spcBef>
              <a:buSzPct val="25000"/>
              <a:buNone/>
            </a:pPr>
            <a:endParaRPr lang="en-US" sz="1200" b="0" i="0" u="none" strike="noStrike" kern="1200" cap="none" dirty="0">
              <a:solidFill>
                <a:schemeClr val="tx1"/>
              </a:solidFill>
              <a:effectLst/>
              <a:latin typeface="Calibri"/>
              <a:ea typeface="Calibri"/>
              <a:cs typeface="Calibri"/>
              <a:sym typeface="Calibri"/>
            </a:endParaRPr>
          </a:p>
          <a:p>
            <a:r>
              <a:rPr lang="en-US" sz="1200" b="0" i="0" u="none" strike="noStrike" kern="1200" cap="none" dirty="0">
                <a:solidFill>
                  <a:schemeClr val="tx1"/>
                </a:solidFill>
                <a:effectLst/>
                <a:latin typeface="Calibri"/>
                <a:ea typeface="Calibri"/>
                <a:cs typeface="Calibri"/>
                <a:sym typeface="Calibri"/>
              </a:rPr>
              <a:t>All text in these slides is taken from https://</a:t>
            </a:r>
            <a:r>
              <a:rPr lang="en-US" sz="1200" b="0" i="0" u="none" strike="noStrike" kern="1200" cap="none" dirty="0" err="1">
                <a:solidFill>
                  <a:schemeClr val="tx1"/>
                </a:solidFill>
                <a:effectLst/>
                <a:latin typeface="Calibri"/>
                <a:ea typeface="Calibri"/>
                <a:cs typeface="Calibri"/>
                <a:sym typeface="Calibri"/>
              </a:rPr>
              <a:t>courses.lumenlearning.com</a:t>
            </a:r>
            <a:r>
              <a:rPr lang="en-US" sz="1200" b="0" i="0" u="none" strike="noStrike" kern="1200" cap="none" dirty="0">
                <a:solidFill>
                  <a:schemeClr val="tx1"/>
                </a:solidFill>
                <a:effectLst/>
                <a:latin typeface="Calibri"/>
                <a:ea typeface="Calibri"/>
                <a:cs typeface="Calibri"/>
                <a:sym typeface="Calibri"/>
              </a:rPr>
              <a:t>/</a:t>
            </a:r>
            <a:r>
              <a:rPr lang="en-US" sz="1200" b="0" i="0" u="none" strike="noStrike" kern="1200" cap="none" dirty="0" err="1">
                <a:solidFill>
                  <a:schemeClr val="tx1"/>
                </a:solidFill>
                <a:effectLst/>
                <a:latin typeface="Calibri"/>
                <a:ea typeface="Calibri"/>
                <a:cs typeface="Calibri"/>
                <a:sym typeface="Calibri"/>
              </a:rPr>
              <a:t>wmopen-organizationalbehavior</a:t>
            </a:r>
            <a:r>
              <a:rPr lang="en-US" sz="1200" b="0" i="0" u="none" strike="noStrike" kern="1200" cap="none" dirty="0">
                <a:solidFill>
                  <a:schemeClr val="tx1"/>
                </a:solidFill>
                <a:effectLst/>
                <a:latin typeface="Calibri"/>
                <a:ea typeface="Calibri"/>
                <a:cs typeface="Calibri"/>
                <a:sym typeface="Calibri"/>
              </a:rPr>
              <a:t>/ where it is published under one or more open licenses.</a:t>
            </a:r>
            <a:endParaRPr lang="en-US" b="0" dirty="0">
              <a:solidFill>
                <a:schemeClr val="tx1"/>
              </a:solidFill>
              <a:effectLst/>
            </a:endParaRPr>
          </a:p>
          <a:p>
            <a:r>
              <a:rPr lang="en-US" sz="1200" b="0" i="0" u="none" strike="noStrike" kern="1200" cap="none" dirty="0">
                <a:solidFill>
                  <a:schemeClr val="tx1"/>
                </a:solidFill>
                <a:effectLst/>
                <a:latin typeface="Calibri"/>
                <a:ea typeface="Calibri"/>
                <a:cs typeface="Calibri"/>
                <a:sym typeface="Calibri"/>
              </a:rPr>
              <a:t>All images in these slides are attributed in the notes of the slide on which they appear and licensed as indicated. </a:t>
            </a: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21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Group of People Forming Star on Their Hands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rawpixel</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baseline="0" dirty="0" err="1"/>
              <a:t>Pexels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www.pexels.com</a:t>
            </a:r>
            <a:r>
              <a:rPr lang="en-US" dirty="0"/>
              <a:t>/photo/adult-african-american-woman-business-businessmen-1056561/</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Untitled.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dirty="0" err="1"/>
              <a:t>Stocksnap</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pixabay.com</a:t>
            </a:r>
            <a:r>
              <a:rPr lang="en-US" dirty="0"/>
              <a:t>/photos/people-woman-rally-protest-unite-2575608/</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dirty="0"/>
              <a:t>Eggs in Tray on White Surface</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dirty="0"/>
              <a:t>David </a:t>
            </a:r>
            <a:r>
              <a:rPr lang="en-US" dirty="0" err="1"/>
              <a:t>Reche</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dirty="0" err="1"/>
              <a:t>Pexels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www.pexels.com</a:t>
            </a:r>
            <a:r>
              <a:rPr lang="en-US" dirty="0"/>
              <a:t>/photo/eggs-in-tray-on-white-surface-1556707/</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b="0" dirty="0"/>
              <a:t>Selective Focus Photography of Beige Orange Red and Green Blocks Piled Vertically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dirty="0"/>
              <a:t>Marcus </a:t>
            </a:r>
            <a:r>
              <a:rPr lang="en-US" dirty="0" err="1"/>
              <a:t>Spiske</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dirty="0" err="1"/>
              <a:t>Pexels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www.pexels.com</a:t>
            </a:r>
            <a:r>
              <a:rPr lang="en-US" dirty="0"/>
              <a:t>/photo/playing-child-childhood-toy-105855/</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endParaRPr lang="en-US" dirty="0"/>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dirty="0"/>
              <a:t>Man Sitting on Gray Chair</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dirty="0"/>
              <a:t>Startup Photos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baseline="0" dirty="0" err="1"/>
              <a:t>Pexels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www.pexels.com</a:t>
            </a:r>
            <a:r>
              <a:rPr lang="en-US" dirty="0"/>
              <a:t>/photo/desk-office-workspace-coworking-7110/</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kern="1200" cap="none" dirty="0">
                <a:solidFill>
                  <a:schemeClr val="tx1"/>
                </a:solidFill>
                <a:effectLst/>
                <a:latin typeface="Calibri"/>
                <a:ea typeface="Calibri"/>
                <a:cs typeface="Calibri"/>
                <a:sym typeface="Calibri"/>
              </a:rPr>
              <a:t>Cover Image: "Untitled." Authored by: </a:t>
            </a:r>
            <a:r>
              <a:rPr lang="en-US" sz="1200" b="0" i="0" u="none" strike="noStrike" kern="1200" cap="none" dirty="0" err="1">
                <a:solidFill>
                  <a:schemeClr val="tx1"/>
                </a:solidFill>
                <a:effectLst/>
                <a:latin typeface="Calibri"/>
                <a:ea typeface="Calibri"/>
                <a:cs typeface="Calibri"/>
                <a:sym typeface="Calibri"/>
              </a:rPr>
              <a:t>StartupStockPhotos</a:t>
            </a:r>
            <a:r>
              <a:rPr lang="en-US" sz="1200" b="0" i="0" u="none" strike="noStrike" kern="1200" cap="none" dirty="0">
                <a:solidFill>
                  <a:schemeClr val="tx1"/>
                </a:solidFill>
                <a:effectLst/>
                <a:latin typeface="Calibri"/>
                <a:ea typeface="Calibri"/>
                <a:cs typeface="Calibri"/>
                <a:sym typeface="Calibri"/>
              </a:rPr>
              <a:t>. Provided by: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Located at: </a:t>
            </a:r>
            <a:r>
              <a:rPr lang="en-US" sz="1200" b="0" i="0" u="sng" strike="noStrike" kern="1200"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https://pixabay.com/en/ideation-startup-entrepreneur-3267505/</a:t>
            </a:r>
            <a:r>
              <a:rPr lang="en-US" sz="1200" b="0" i="0" u="none" strike="noStrike" kern="1200" cap="none" dirty="0">
                <a:solidFill>
                  <a:schemeClr val="tx1"/>
                </a:solidFill>
                <a:effectLst/>
                <a:latin typeface="Calibri"/>
                <a:ea typeface="Calibri"/>
                <a:cs typeface="Calibri"/>
                <a:sym typeface="Calibri"/>
              </a:rPr>
              <a:t>. Content Type: CC Licensed Content, Shared Previously. License: </a:t>
            </a:r>
            <a:r>
              <a:rPr lang="en-US" sz="1200" b="0" i="0" u="sng" strike="noStrike" kern="1200" cap="none" dirty="0">
                <a:solidFill>
                  <a:schemeClr val="tx1"/>
                </a:solidFill>
                <a:effectLst/>
                <a:latin typeface="Calibri"/>
                <a:ea typeface="Calibri"/>
                <a:cs typeface="Calibri"/>
                <a:sym typeface="Calibri"/>
                <a:hlinkClick r:id="rId4">
                  <a:extLst>
                    <a:ext uri="{A12FA001-AC4F-418D-AE19-62706E023703}">
                      <ahyp:hlinkClr xmlns:ahyp="http://schemas.microsoft.com/office/drawing/2018/hyperlinkcolor" val="tx"/>
                    </a:ext>
                  </a:extLst>
                </a:hlinkClick>
              </a:rPr>
              <a:t>CC0: No Rights Reserved</a:t>
            </a:r>
            <a:r>
              <a:rPr lang="en-US" sz="1200" b="0" i="0" u="none" strike="noStrike" kern="1200" cap="none" dirty="0">
                <a:solidFill>
                  <a:schemeClr val="tx1"/>
                </a:solidFill>
                <a:effectLst/>
                <a:latin typeface="Calibri"/>
                <a:ea typeface="Calibri"/>
                <a:cs typeface="Calibri"/>
                <a:sym typeface="Calibri"/>
              </a:rPr>
              <a:t>.</a:t>
            </a:r>
          </a:p>
          <a:p>
            <a:pPr marL="0" marR="0" lvl="0" indent="0" algn="l" rtl="0">
              <a:spcBef>
                <a:spcPts val="0"/>
              </a:spcBef>
              <a:buSzPct val="25000"/>
              <a:buNone/>
            </a:pPr>
            <a:endParaRPr lang="en-US" sz="1200" b="0" i="0" u="none" strike="noStrike" kern="1200" cap="none" dirty="0">
              <a:solidFill>
                <a:schemeClr val="tx1"/>
              </a:solidFill>
              <a:effectLst/>
              <a:latin typeface="Calibri"/>
              <a:ea typeface="Calibri"/>
              <a:cs typeface="Calibri"/>
              <a:sym typeface="Calibri"/>
            </a:endParaRPr>
          </a:p>
          <a:p>
            <a:r>
              <a:rPr lang="en-US" sz="1200" b="0" i="0" u="none" strike="noStrike" kern="1200" cap="none" dirty="0">
                <a:solidFill>
                  <a:schemeClr val="tx1"/>
                </a:solidFill>
                <a:effectLst/>
                <a:latin typeface="Calibri"/>
                <a:ea typeface="Calibri"/>
                <a:cs typeface="Calibri"/>
                <a:sym typeface="Calibri"/>
              </a:rPr>
              <a:t>All text in these slides is taken from https://</a:t>
            </a:r>
            <a:r>
              <a:rPr lang="en-US" sz="1200" b="0" i="0" u="none" strike="noStrike" kern="1200" cap="none" dirty="0" err="1">
                <a:solidFill>
                  <a:schemeClr val="tx1"/>
                </a:solidFill>
                <a:effectLst/>
                <a:latin typeface="Calibri"/>
                <a:ea typeface="Calibri"/>
                <a:cs typeface="Calibri"/>
                <a:sym typeface="Calibri"/>
              </a:rPr>
              <a:t>courses.lumenlearning.com</a:t>
            </a:r>
            <a:r>
              <a:rPr lang="en-US" sz="1200" b="0" i="0" u="none" strike="noStrike" kern="1200" cap="none" dirty="0">
                <a:solidFill>
                  <a:schemeClr val="tx1"/>
                </a:solidFill>
                <a:effectLst/>
                <a:latin typeface="Calibri"/>
                <a:ea typeface="Calibri"/>
                <a:cs typeface="Calibri"/>
                <a:sym typeface="Calibri"/>
              </a:rPr>
              <a:t>/</a:t>
            </a:r>
            <a:r>
              <a:rPr lang="en-US" sz="1200" b="0" i="0" u="none" strike="noStrike" kern="1200" cap="none" dirty="0" err="1">
                <a:solidFill>
                  <a:schemeClr val="tx1"/>
                </a:solidFill>
                <a:effectLst/>
                <a:latin typeface="Calibri"/>
                <a:ea typeface="Calibri"/>
                <a:cs typeface="Calibri"/>
                <a:sym typeface="Calibri"/>
              </a:rPr>
              <a:t>wmopen-organizationalbehavior</a:t>
            </a:r>
            <a:r>
              <a:rPr lang="en-US" sz="1200" b="0" i="0" u="none" strike="noStrike" kern="1200" cap="none" dirty="0">
                <a:solidFill>
                  <a:schemeClr val="tx1"/>
                </a:solidFill>
                <a:effectLst/>
                <a:latin typeface="Calibri"/>
                <a:ea typeface="Calibri"/>
                <a:cs typeface="Calibri"/>
                <a:sym typeface="Calibri"/>
              </a:rPr>
              <a:t>/ where it is published under one or more open licenses.</a:t>
            </a:r>
            <a:endParaRPr lang="en-US" b="0" dirty="0">
              <a:solidFill>
                <a:schemeClr val="tx1"/>
              </a:solidFill>
              <a:effectLst/>
            </a:endParaRPr>
          </a:p>
          <a:p>
            <a:r>
              <a:rPr lang="en-US" sz="1200" b="0" i="0" u="none" strike="noStrike" kern="1200" cap="none" dirty="0">
                <a:solidFill>
                  <a:schemeClr val="tx1"/>
                </a:solidFill>
                <a:effectLst/>
                <a:latin typeface="Calibri"/>
                <a:ea typeface="Calibri"/>
                <a:cs typeface="Calibri"/>
                <a:sym typeface="Calibri"/>
              </a:rPr>
              <a:t>All images in these slides are attributed in the notes of the slide on which they appear and licensed as indicated. </a:t>
            </a: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29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cap="none" dirty="0">
                <a:solidFill>
                  <a:schemeClr val="dk1"/>
                </a:solidFill>
                <a:effectLst/>
                <a:latin typeface="Calibri"/>
                <a:ea typeface="Calibri"/>
                <a:cs typeface="Calibri"/>
                <a:sym typeface="Calibri"/>
              </a:rPr>
              <a:t>Image: The Expectancy Framework.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Lumen Learning.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 BY: Attribution</a:t>
            </a:r>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34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623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cap="none" dirty="0">
                <a:solidFill>
                  <a:schemeClr val="dk1"/>
                </a:solidFill>
                <a:effectLst/>
                <a:latin typeface="Calibri"/>
                <a:ea typeface="Calibri"/>
                <a:cs typeface="Calibri"/>
                <a:sym typeface="Calibri"/>
              </a:rPr>
              <a:t>Image: Intrinsic versus Extrinsic Motivation.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OpenStax CNX.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sz="1200" b="1" i="0" u="sng" strike="noStrike" kern="1200" cap="none" dirty="0">
                <a:solidFill>
                  <a:schemeClr val="dk1"/>
                </a:solidFill>
                <a:effectLst/>
                <a:latin typeface="Calibri"/>
                <a:ea typeface="Calibri"/>
                <a:cs typeface="Calibri"/>
                <a:sym typeface="Calibri"/>
                <a:hlinkClick r:id="rId3"/>
              </a:rPr>
              <a:t>https://cnx.org/contents/Sr8Ev5Og@10.16:MLADqXMi@11/10-1-Motivation</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4"/>
              </a:rPr>
              <a:t>CC BY: Attribution</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Download for free at http://</a:t>
            </a:r>
            <a:r>
              <a:rPr lang="en-US" sz="1200" b="0" i="0" u="none" strike="noStrike" kern="1200" cap="none" dirty="0" err="1">
                <a:solidFill>
                  <a:schemeClr val="dk1"/>
                </a:solidFill>
                <a:effectLst/>
                <a:latin typeface="Calibri"/>
                <a:ea typeface="Calibri"/>
                <a:cs typeface="Calibri"/>
                <a:sym typeface="Calibri"/>
              </a:rPr>
              <a:t>cnx.org</a:t>
            </a:r>
            <a:r>
              <a:rPr lang="en-US" sz="1200" b="0" i="0" u="none" strike="noStrike" kern="1200" cap="none" dirty="0">
                <a:solidFill>
                  <a:schemeClr val="dk1"/>
                </a:solidFill>
                <a:effectLst/>
                <a:latin typeface="Calibri"/>
                <a:ea typeface="Calibri"/>
                <a:cs typeface="Calibri"/>
                <a:sym typeface="Calibri"/>
              </a:rPr>
              <a:t>/contents/4abf04bf-93a0-45c3-9cbc-2cefd46e68cc@10.16</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35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cap="none" dirty="0">
                <a:solidFill>
                  <a:schemeClr val="dk1"/>
                </a:solidFill>
                <a:effectLst/>
                <a:latin typeface="Calibri"/>
                <a:ea typeface="Calibri"/>
                <a:cs typeface="Calibri"/>
                <a:sym typeface="Calibri"/>
              </a:rPr>
              <a:t>Image: Locus of Control.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Lumen Learning.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 BY: Attribution</a:t>
            </a:r>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36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Four People Holding Signage</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rawpixel</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Pexels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b="0" baseline="0" dirty="0"/>
              <a:t>https://</a:t>
            </a:r>
            <a:r>
              <a:rPr lang="en-US" b="0" baseline="0" dirty="0" err="1"/>
              <a:t>www.pexels.com</a:t>
            </a:r>
            <a:r>
              <a:rPr lang="en-US" b="0" baseline="0" dirty="0"/>
              <a:t>/photo/four-people-holding-signage-1656594/</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Two Person Standing Near Assorted-color Paper Lanterns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baseline="0" dirty="0">
                <a:solidFill>
                  <a:schemeClr val="dk1"/>
                </a:solidFill>
                <a:effectLst/>
                <a:latin typeface="Calibri"/>
                <a:ea typeface="Calibri"/>
                <a:cs typeface="Calibri"/>
                <a:sym typeface="Calibri"/>
              </a:rPr>
              <a:t>M</a:t>
            </a:r>
            <a:r>
              <a:rPr lang="en-US" b="0" baseline="0" dirty="0"/>
              <a:t>in An</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Pexels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b="0" baseline="0" dirty="0"/>
              <a:t>https://</a:t>
            </a:r>
            <a:r>
              <a:rPr lang="en-US" b="0" baseline="0" dirty="0" err="1"/>
              <a:t>www.pexels.com</a:t>
            </a:r>
            <a:r>
              <a:rPr lang="en-US" b="0" baseline="0" dirty="0"/>
              <a:t>/photo/two-person-standing-near-assorted-color-paper-lanterns-1313814/</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37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cap="none" dirty="0">
                <a:solidFill>
                  <a:schemeClr val="dk1"/>
                </a:solidFill>
                <a:effectLst/>
                <a:latin typeface="Calibri"/>
                <a:ea typeface="Calibri"/>
                <a:cs typeface="Calibri"/>
                <a:sym typeface="Calibri"/>
              </a:rPr>
              <a:t>Image: Job Design Model.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Freedom Learning Group.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Lumen Learning.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 BY: Attribution</a:t>
            </a:r>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38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training and working conditions can serve as motivators (and demotivators) for employees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Office Training</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dirty="0"/>
              <a:t>Mohammed</a:t>
            </a:r>
            <a:r>
              <a:rPr lang="en-US" baseline="0" dirty="0"/>
              <a:t> </a:t>
            </a:r>
            <a:r>
              <a:rPr lang="en-US" baseline="0" dirty="0" err="1"/>
              <a:t>Hussan</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pixabay.com</a:t>
            </a:r>
            <a:r>
              <a:rPr lang="en-US" dirty="0"/>
              <a:t>/illustrations/training-training-course-3185170/</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Person in Welding Mask While Welding a Metal Bar</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b="0" baseline="0" dirty="0" err="1"/>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b="0" baseline="0" dirty="0" err="1"/>
              <a:t>Pexels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b="0" dirty="0"/>
              <a:t>https://</a:t>
            </a:r>
            <a:r>
              <a:rPr lang="en-US" b="0" dirty="0" err="1"/>
              <a:t>www.pexels.com</a:t>
            </a:r>
            <a:r>
              <a:rPr lang="en-US" b="0" dirty="0"/>
              <a:t>/photo/industry-metal-fire-radio-73833/</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3351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cap="none" dirty="0">
                <a:solidFill>
                  <a:schemeClr val="dk1"/>
                </a:solidFill>
                <a:effectLst/>
                <a:latin typeface="Calibri"/>
                <a:ea typeface="Calibri"/>
                <a:cs typeface="Calibri"/>
                <a:sym typeface="Calibri"/>
              </a:rPr>
              <a:t>Image: Goal Setting.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Freedom Learning Group.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Lumen Learning.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 BY: Attribution</a:t>
            </a:r>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40</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Untitled.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Gerd Altmann.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baseline="0" dirty="0"/>
              <a:t>https://</a:t>
            </a:r>
            <a:r>
              <a:rPr lang="en-US" baseline="0" dirty="0" err="1"/>
              <a:t>pixabay.com</a:t>
            </a:r>
            <a:r>
              <a:rPr lang="en-US" baseline="0" dirty="0"/>
              <a:t>/illustrations/hands-finger-touch-team-teamwork-1691221/</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41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Group of People Playing Uno Cards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b="1" dirty="0" err="1"/>
              <a:t>rawpixel</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Pexels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b="0" dirty="0"/>
              <a:t>https://</a:t>
            </a:r>
            <a:r>
              <a:rPr lang="en-US" b="0" dirty="0" err="1"/>
              <a:t>www.pexels.com</a:t>
            </a:r>
            <a:r>
              <a:rPr lang="en-US" b="0" dirty="0"/>
              <a:t>/photo/adult-business-choices-choosing-515169/</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Untitled.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b="0" dirty="0" err="1"/>
              <a:t>www_slon_pics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b="0" dirty="0"/>
              <a:t>https://</a:t>
            </a:r>
            <a:r>
              <a:rPr lang="en-US" b="0" dirty="0" err="1"/>
              <a:t>pixabay.com</a:t>
            </a:r>
            <a:r>
              <a:rPr lang="en-US" b="0" dirty="0"/>
              <a:t>/photos/businessman-man-afraid-angry-3036181/</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42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Untitled.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dirty="0"/>
              <a:t>3dman_eu</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pixabay.com</a:t>
            </a:r>
            <a:r>
              <a:rPr lang="en-US" dirty="0"/>
              <a:t>/illustrations/horizontal-justice-right-law-1010894/</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43</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0815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0815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cap="none" dirty="0">
                <a:solidFill>
                  <a:schemeClr val="dk1"/>
                </a:solidFill>
                <a:effectLst/>
                <a:latin typeface="Calibri"/>
                <a:ea typeface="Calibri"/>
                <a:cs typeface="Calibri"/>
                <a:sym typeface="Calibri"/>
              </a:rPr>
              <a:t>Hawthorne Works.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Western Electric Company.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sz="1200" b="1" i="0" u="sng" strike="noStrike" kern="1200" cap="none" dirty="0">
                <a:solidFill>
                  <a:schemeClr val="dk1"/>
                </a:solidFill>
                <a:effectLst/>
                <a:latin typeface="Calibri"/>
                <a:ea typeface="Calibri"/>
                <a:cs typeface="Calibri"/>
                <a:sym typeface="Calibri"/>
                <a:hlinkClick r:id="rId3"/>
              </a:rPr>
              <a:t>https://commons.wikimedia.org/wiki/File:Hawthorne_Works_aerial_view_ca_1920_pg_2.jpg</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4"/>
              </a:rPr>
              <a:t>Public Domain: No Known Copyright</a:t>
            </a:r>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46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cap="none" dirty="0">
                <a:solidFill>
                  <a:schemeClr val="dk1"/>
                </a:solidFill>
                <a:effectLst/>
                <a:latin typeface="Calibri"/>
                <a:ea typeface="Calibri"/>
                <a:cs typeface="Calibri"/>
                <a:sym typeface="Calibri"/>
              </a:rPr>
              <a:t>Image: Maslow's Hierarchy of Needs.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OpenStax CNX.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sz="1200" b="1" i="0" u="sng" strike="noStrike" kern="1200" cap="none" dirty="0">
                <a:solidFill>
                  <a:schemeClr val="dk1"/>
                </a:solidFill>
                <a:effectLst/>
                <a:latin typeface="Calibri"/>
                <a:ea typeface="Calibri"/>
                <a:cs typeface="Calibri"/>
                <a:sym typeface="Calibri"/>
                <a:hlinkClick r:id="rId3"/>
              </a:rPr>
              <a:t>http://cnx.org/contents/Sr8Ev5Og@5.52:MLADqXMi@5/Motivation</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4"/>
              </a:rPr>
              <a:t>CC BY: Attribution</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Download for free at http://</a:t>
            </a:r>
            <a:r>
              <a:rPr lang="en-US" sz="1200" b="0" i="0" u="none" strike="noStrike" kern="1200" cap="none" dirty="0" err="1">
                <a:solidFill>
                  <a:schemeClr val="dk1"/>
                </a:solidFill>
                <a:effectLst/>
                <a:latin typeface="Calibri"/>
                <a:ea typeface="Calibri"/>
                <a:cs typeface="Calibri"/>
                <a:sym typeface="Calibri"/>
              </a:rPr>
              <a:t>cnx.org</a:t>
            </a:r>
            <a:r>
              <a:rPr lang="en-US" sz="1200" b="0" i="0" u="none" strike="noStrike" kern="1200" cap="none" dirty="0">
                <a:solidFill>
                  <a:schemeClr val="dk1"/>
                </a:solidFill>
                <a:effectLst/>
                <a:latin typeface="Calibri"/>
                <a:ea typeface="Calibri"/>
                <a:cs typeface="Calibri"/>
                <a:sym typeface="Calibri"/>
              </a:rPr>
              <a:t>/contents/4abf04bf-93a0-45c3-9cbc-2cefd46e68cc@5.48</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47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48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Image: McGregor XY Languages.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Martin </a:t>
            </a:r>
            <a:r>
              <a:rPr lang="en-US" sz="1200" b="0" i="0" u="none" strike="noStrike" kern="1200" cap="none" dirty="0" err="1">
                <a:solidFill>
                  <a:schemeClr val="dk1"/>
                </a:solidFill>
                <a:effectLst/>
                <a:latin typeface="Calibri"/>
                <a:ea typeface="Calibri"/>
                <a:cs typeface="Calibri"/>
                <a:sym typeface="Calibri"/>
              </a:rPr>
              <a:t>Adámek</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hlinkClick r:id="rId3"/>
              </a:rPr>
              <a:t>https://commons.wikimedia.org/wiki/File:McgregorXY-languages_(cropped).gif</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4"/>
              </a:rPr>
              <a:t>CC BY: Attribution</a:t>
            </a:r>
            <a:r>
              <a:rPr lang="en-US" sz="1200" b="0" i="0" u="none" strike="noStrike" kern="1200" cap="none" dirty="0">
                <a:solidFill>
                  <a:schemeClr val="dk1"/>
                </a:solidFill>
                <a:effectLst/>
                <a:latin typeface="Calibri"/>
                <a:ea typeface="Calibri"/>
                <a:cs typeface="Calibri"/>
                <a:sym typeface="Calibri"/>
              </a:rPr>
              <a: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51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52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1365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cap="none" dirty="0">
                <a:solidFill>
                  <a:schemeClr val="dk1"/>
                </a:solidFill>
                <a:effectLst/>
                <a:latin typeface="Calibri"/>
                <a:ea typeface="Calibri"/>
                <a:cs typeface="Calibri"/>
                <a:sym typeface="Calibri"/>
              </a:rPr>
              <a:t>Image: Modification of Herzberg's Two-Factor Principles.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Boundless; Modification by Lumen Learning.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sz="1200" b="1" i="0" u="sng" strike="noStrike" kern="1200" cap="none" dirty="0">
                <a:solidFill>
                  <a:schemeClr val="dk1"/>
                </a:solidFill>
                <a:effectLst/>
                <a:latin typeface="Calibri"/>
                <a:ea typeface="Calibri"/>
                <a:cs typeface="Calibri"/>
                <a:sym typeface="Calibri"/>
                <a:hlinkClick r:id="rId3"/>
              </a:rPr>
              <a:t>https://courses.lumenlearning.com/boundless-management/</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4"/>
              </a:rPr>
              <a:t>CC BY-SA: Attribution-ShareAlike</a:t>
            </a:r>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55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cap="none" dirty="0">
                <a:solidFill>
                  <a:schemeClr val="dk1"/>
                </a:solidFill>
                <a:effectLst/>
                <a:latin typeface="Calibri"/>
                <a:ea typeface="Calibri"/>
                <a:cs typeface="Calibri"/>
                <a:sym typeface="Calibri"/>
              </a:rPr>
              <a:t>Image: Goal Setting.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Freedom Learning Group.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Lumen Learning.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 BY: Attribution</a:t>
            </a:r>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57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dirty="0"/>
              <a:t>Thank You! Heart Text</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b="0" baseline="0" dirty="0"/>
              <a:t>Raj </a:t>
            </a:r>
            <a:r>
              <a:rPr lang="en-US" b="0" baseline="0" dirty="0" err="1"/>
              <a:t>Vaishnaw</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Pexels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b="0" dirty="0"/>
              <a:t>https://</a:t>
            </a:r>
            <a:r>
              <a:rPr lang="en-US" b="0" dirty="0" err="1"/>
              <a:t>www.pexels.com</a:t>
            </a:r>
            <a:r>
              <a:rPr lang="en-US" b="0" dirty="0"/>
              <a:t>/photo/thank-you-heart-text-791024/</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58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Two Person Shaking Each Others Hands.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b="0" baseline="0" dirty="0" err="1"/>
              <a:t>rawpixel</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Pexels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b="0" dirty="0"/>
              <a:t>https://</a:t>
            </a:r>
            <a:r>
              <a:rPr lang="en-US" b="0" dirty="0" err="1"/>
              <a:t>www.pexels.com</a:t>
            </a:r>
            <a:r>
              <a:rPr lang="en-US" b="0" dirty="0"/>
              <a:t>/photo/two-person-shaking-each-others-hands-872957/</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59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Image: Organizational Behavior. </a:t>
            </a:r>
            <a:r>
              <a:rPr lang="en-US" b="1" dirty="0"/>
              <a:t>Provided by</a:t>
            </a:r>
            <a:r>
              <a:rPr lang="en-US" dirty="0"/>
              <a:t>: Lumen Learning. </a:t>
            </a:r>
            <a:r>
              <a:rPr lang="en-US" b="1" dirty="0"/>
              <a:t>License</a:t>
            </a:r>
            <a:r>
              <a:rPr lang="en-US" dirty="0"/>
              <a:t>: </a:t>
            </a:r>
            <a:r>
              <a:rPr lang="en-US" i="1" dirty="0">
                <a:hlinkClick r:id="rId3"/>
              </a:rPr>
              <a:t>CC BY: Attribution</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Brush painting the white wall.</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b="0" baseline="0" dirty="0" err="1"/>
              <a:t>Kaboompics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Pexels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b="0" dirty="0"/>
              <a:t>https://</a:t>
            </a:r>
            <a:r>
              <a:rPr lang="en-US" b="0" dirty="0" err="1"/>
              <a:t>www.pexels.com</a:t>
            </a:r>
            <a:r>
              <a:rPr lang="en-US" b="0" dirty="0"/>
              <a:t>/photo/brush-painting-the-white-wall-6368/</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36982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cap="none" dirty="0">
                <a:solidFill>
                  <a:schemeClr val="dk1"/>
                </a:solidFill>
                <a:effectLst/>
                <a:latin typeface="Calibri"/>
                <a:ea typeface="Calibri"/>
                <a:cs typeface="Calibri"/>
                <a:sym typeface="Calibri"/>
              </a:rPr>
              <a:t>Money.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Nattanan</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Kanchanaprat</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hlinkClick r:id="rId3"/>
              </a:rPr>
              <a:t>https://pixabay.com/photos/money-coin-investment-business-2724241/</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hlinkClick r:id="rId4"/>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cap="none" dirty="0">
                <a:solidFill>
                  <a:schemeClr val="dk1"/>
                </a:solidFill>
                <a:effectLst/>
                <a:latin typeface="Calibri"/>
                <a:ea typeface="Calibri"/>
                <a:cs typeface="Calibri"/>
                <a:sym typeface="Calibri"/>
              </a:rPr>
              <a:t>Hands World Map.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stokpic</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hlinkClick r:id="rId3"/>
              </a:rPr>
              <a:t>https://pixabay.com/photos/hands-world-map-global-earth-600497/</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hlinkClick r:id="rId4"/>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Power distance – Mexico</a:t>
            </a:r>
          </a:p>
          <a:p>
            <a:r>
              <a:rPr lang="en-US" dirty="0"/>
              <a:t>Individualism</a:t>
            </a:r>
            <a:r>
              <a:rPr lang="en-US" baseline="0" dirty="0"/>
              <a:t> – United States</a:t>
            </a:r>
          </a:p>
          <a:p>
            <a:r>
              <a:rPr lang="en-US" baseline="0" dirty="0"/>
              <a:t>Uncertainty Avoidance – Germany</a:t>
            </a:r>
          </a:p>
          <a:p>
            <a:r>
              <a:rPr lang="en-US" baseline="0" dirty="0"/>
              <a:t>Femininity – Sweden</a:t>
            </a:r>
          </a:p>
          <a:p>
            <a:r>
              <a:rPr lang="en-US" baseline="0" dirty="0"/>
              <a:t>Long-term Orientation – Japan</a:t>
            </a:r>
          </a:p>
          <a:p>
            <a:r>
              <a:rPr lang="en-US" baseline="0" dirty="0"/>
              <a:t>Restraint - Lebanon</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63</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 Black Stick Figure.</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dirty="0" err="1"/>
              <a:t>Clker</a:t>
            </a:r>
            <a:r>
              <a:rPr lang="en-US" dirty="0"/>
              <a:t>-Free-Vector-Images</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pixabay.com</a:t>
            </a:r>
            <a:r>
              <a:rPr lang="en-US" dirty="0"/>
              <a:t>/vectors/man-boy-male-black-stick-figure-296526/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5999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0040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Image: The Big Five. </a:t>
            </a:r>
            <a:r>
              <a:rPr lang="en-US" b="1" dirty="0"/>
              <a:t>Provided by</a:t>
            </a:r>
            <a:r>
              <a:rPr lang="en-US" dirty="0"/>
              <a:t>: Lumen Learning. </a:t>
            </a:r>
            <a:r>
              <a:rPr lang="en-US" b="1" dirty="0"/>
              <a:t>License</a:t>
            </a:r>
            <a:r>
              <a:rPr lang="en-US" dirty="0"/>
              <a:t>: </a:t>
            </a:r>
            <a:r>
              <a:rPr lang="en-US" i="1" dirty="0">
                <a:hlinkClick r:id="rId3"/>
              </a:rPr>
              <a:t>CC BY: Attribution</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Untitled.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dirty="0" err="1"/>
              <a:t>AbsolutVision</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pixabay.com</a:t>
            </a:r>
            <a:r>
              <a:rPr lang="en-US" dirty="0"/>
              <a:t>/photos/smiley-emoticon-anger-angry-2979107/</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Image: Personality and Situation. </a:t>
            </a:r>
            <a:r>
              <a:rPr lang="en-US" b="1" dirty="0"/>
              <a:t>Provided by</a:t>
            </a:r>
            <a:r>
              <a:rPr lang="en-US" dirty="0"/>
              <a:t>: Lumen Learning. </a:t>
            </a:r>
            <a:r>
              <a:rPr lang="en-US" b="1" dirty="0"/>
              <a:t>License</a:t>
            </a:r>
            <a:r>
              <a:rPr lang="en-US" dirty="0"/>
              <a:t>: </a:t>
            </a:r>
            <a:r>
              <a:rPr lang="en-US" i="1" dirty="0">
                <a:hlinkClick r:id="rId3"/>
              </a:rPr>
              <a:t>CC BY: Attribution</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dpi="0" rotWithShape="1">
          <a:blip r:embed="rId2">
            <a:lum/>
          </a:blip>
          <a:srcRect/>
          <a:stretch>
            <a:fillRect t="-9000" b="-9000"/>
          </a:stretch>
        </a:blipFill>
        <a:effectLst/>
      </p:bgPr>
    </p:bg>
    <p:spTree>
      <p:nvGrpSpPr>
        <p:cNvPr id="1" name="Shape 9"/>
        <p:cNvGrpSpPr/>
        <p:nvPr/>
      </p:nvGrpSpPr>
      <p:grpSpPr>
        <a:xfrm>
          <a:off x="0" y="0"/>
          <a:ext cx="0" cy="0"/>
          <a:chOff x="0" y="0"/>
          <a:chExt cx="0" cy="0"/>
        </a:xfrm>
      </p:grpSpPr>
      <p:sp>
        <p:nvSpPr>
          <p:cNvPr id="5" name="Google Shape;14;p3">
            <a:extLst>
              <a:ext uri="{FF2B5EF4-FFF2-40B4-BE49-F238E27FC236}">
                <a16:creationId xmlns:a16="http://schemas.microsoft.com/office/drawing/2014/main" id="{DB391CD0-B0FF-7C47-AEC7-712743E719D1}"/>
              </a:ext>
            </a:extLst>
          </p:cNvPr>
          <p:cNvSpPr/>
          <p:nvPr/>
        </p:nvSpPr>
        <p:spPr>
          <a:xfrm>
            <a:off x="0" y="552196"/>
            <a:ext cx="12207240" cy="2688336"/>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
        <p:nvSpPr>
          <p:cNvPr id="11" name="Google Shape;11;p2"/>
          <p:cNvSpPr txBox="1">
            <a:spLocks noGrp="1"/>
          </p:cNvSpPr>
          <p:nvPr>
            <p:ph type="ctrTitle" hasCustomPrompt="1"/>
          </p:nvPr>
        </p:nvSpPr>
        <p:spPr>
          <a:xfrm>
            <a:off x="1519519" y="0"/>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rgbClr val="F1F7FB"/>
              </a:buClr>
              <a:buSzPts val="5500"/>
              <a:buFont typeface="Century Gothic"/>
              <a:buNone/>
              <a:defRPr sz="4125" b="0" i="0" u="none" strike="noStrike" cap="none">
                <a:solidFill>
                  <a:srgbClr val="F1F7FB"/>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r>
              <a:rPr lang="en-US" dirty="0"/>
              <a:t>Course Title</a:t>
            </a:r>
            <a:endParaRPr dirty="0"/>
          </a:p>
        </p:txBody>
      </p:sp>
      <p:sp>
        <p:nvSpPr>
          <p:cNvPr id="12" name="Google Shape;12;p2"/>
          <p:cNvSpPr txBox="1">
            <a:spLocks noGrp="1"/>
          </p:cNvSpPr>
          <p:nvPr>
            <p:ph type="subTitle" idx="1" hasCustomPrompt="1"/>
          </p:nvPr>
        </p:nvSpPr>
        <p:spPr>
          <a:xfrm>
            <a:off x="0" y="2661428"/>
            <a:ext cx="12192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750"/>
              </a:spcBef>
              <a:spcAft>
                <a:spcPts val="0"/>
              </a:spcAft>
              <a:buClr>
                <a:srgbClr val="F1F7FB"/>
              </a:buClr>
              <a:buSzPts val="2400"/>
              <a:buFont typeface="Arial"/>
              <a:buNone/>
              <a:defRPr sz="1800" b="0" i="0" u="none" strike="noStrike" cap="none">
                <a:solidFill>
                  <a:srgbClr val="F1F7FB"/>
                </a:solidFill>
                <a:latin typeface="Century Gothic"/>
                <a:ea typeface="Century Gothic"/>
                <a:cs typeface="Century Gothic"/>
                <a:sym typeface="Century Gothic"/>
              </a:defRPr>
            </a:lvl1pPr>
            <a:lvl2pPr marR="0" lvl="1" algn="ctr"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2pPr>
            <a:lvl3pPr marR="0" lvl="2" algn="ctr" rtl="0">
              <a:lnSpc>
                <a:spcPct val="90000"/>
              </a:lnSpc>
              <a:spcBef>
                <a:spcPts val="375"/>
              </a:spcBef>
              <a:spcAft>
                <a:spcPts val="0"/>
              </a:spcAft>
              <a:buClr>
                <a:schemeClr val="dk1"/>
              </a:buClr>
              <a:buSzPts val="1800"/>
              <a:buFont typeface="Arial"/>
              <a:buNone/>
              <a:defRPr sz="1350" b="0" i="0" u="none" strike="noStrike" cap="none">
                <a:solidFill>
                  <a:schemeClr val="dk1"/>
                </a:solidFill>
                <a:latin typeface="Century Gothic"/>
                <a:ea typeface="Century Gothic"/>
                <a:cs typeface="Century Gothic"/>
                <a:sym typeface="Century Gothic"/>
              </a:defRPr>
            </a:lvl3pPr>
            <a:lvl4pPr marR="0" lvl="3"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4pPr>
            <a:lvl5pPr marR="0" lvl="4"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5pPr>
            <a:lvl6pPr marR="0" lvl="5"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6pPr>
            <a:lvl7pPr marR="0" lvl="6"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7pPr>
            <a:lvl8pPr marR="0" lvl="7"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8pPr>
            <a:lvl9pPr marR="0" lvl="8"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9pPr>
          </a:lstStyle>
          <a:p>
            <a:r>
              <a:rPr lang="en-US" dirty="0"/>
              <a:t>Module: </a:t>
            </a:r>
            <a:endParaRPr dirty="0"/>
          </a:p>
        </p:txBody>
      </p:sp>
    </p:spTree>
    <p:extLst>
      <p:ext uri="{BB962C8B-B14F-4D97-AF65-F5344CB8AC3E}">
        <p14:creationId xmlns:p14="http://schemas.microsoft.com/office/powerpoint/2010/main" val="946210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reserve="1">
  <p:cSld name="Section Header">
    <p:spTree>
      <p:nvGrpSpPr>
        <p:cNvPr id="1" name="Shape 13"/>
        <p:cNvGrpSpPr/>
        <p:nvPr/>
      </p:nvGrpSpPr>
      <p:grpSpPr>
        <a:xfrm>
          <a:off x="0" y="0"/>
          <a:ext cx="0" cy="0"/>
          <a:chOff x="0" y="0"/>
          <a:chExt cx="0" cy="0"/>
        </a:xfrm>
      </p:grpSpPr>
      <p:sp>
        <p:nvSpPr>
          <p:cNvPr id="14" name="Google Shape;14;p3"/>
          <p:cNvSpPr/>
          <p:nvPr/>
        </p:nvSpPr>
        <p:spPr>
          <a:xfrm>
            <a:off x="0" y="537882"/>
            <a:ext cx="12192000" cy="2689412"/>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
        <p:nvSpPr>
          <p:cNvPr id="15" name="Google Shape;15;p3"/>
          <p:cNvSpPr txBox="1">
            <a:spLocks noGrp="1"/>
          </p:cNvSpPr>
          <p:nvPr>
            <p:ph type="title"/>
          </p:nvPr>
        </p:nvSpPr>
        <p:spPr>
          <a:xfrm>
            <a:off x="838200" y="537883"/>
            <a:ext cx="10515600" cy="268941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5000"/>
              <a:buFont typeface="Century Gothic"/>
              <a:buNone/>
              <a:defRPr sz="3750" b="0" i="0" u="none" strike="noStrike" cap="none">
                <a:solidFill>
                  <a:schemeClr val="bg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r>
              <a:rPr lang="en-US"/>
              <a:t>Click to edit Master title style</a:t>
            </a:r>
            <a:endParaRPr dirty="0"/>
          </a:p>
        </p:txBody>
      </p:sp>
    </p:spTree>
    <p:extLst>
      <p:ext uri="{BB962C8B-B14F-4D97-AF65-F5344CB8AC3E}">
        <p14:creationId xmlns:p14="http://schemas.microsoft.com/office/powerpoint/2010/main" val="2402849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8" name="Google Shape;18;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entury Gothic"/>
                <a:ea typeface="Century Gothic"/>
                <a:cs typeface="Century Gothic"/>
                <a:sym typeface="Century Gothic"/>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entury Gothic"/>
                <a:ea typeface="Century Gothic"/>
                <a:cs typeface="Century Gothic"/>
                <a:sym typeface="Century Gothic"/>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pPr lvl="0"/>
            <a:r>
              <a:rPr lang="en-US"/>
              <a:t>Click to edit Master text styles</a:t>
            </a:r>
          </a:p>
        </p:txBody>
      </p:sp>
      <p:sp>
        <p:nvSpPr>
          <p:cNvPr id="19" name="Google Shape;19;p4"/>
          <p:cNvSpPr txBox="1">
            <a:spLocks noGrp="1"/>
          </p:cNvSpPr>
          <p:nvPr>
            <p:ph type="sldNum" idx="12"/>
          </p:nvPr>
        </p:nvSpPr>
        <p:spPr>
          <a:xfrm>
            <a:off x="838200" y="6356352"/>
            <a:ext cx="10515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9pPr>
          </a:lstStyle>
          <a:p>
            <a:fld id="{8AC1D5BD-6625-4530-9DC9-239739FF8170}" type="slidenum">
              <a:rPr lang="en-US" smtClean="0"/>
              <a:pPr/>
              <a:t>‹#›</a:t>
            </a:fld>
            <a:endParaRPr lang="en-US"/>
          </a:p>
        </p:txBody>
      </p:sp>
      <p:sp>
        <p:nvSpPr>
          <p:cNvPr id="6" name="Google Shape;20;p4">
            <a:extLst>
              <a:ext uri="{FF2B5EF4-FFF2-40B4-BE49-F238E27FC236}">
                <a16:creationId xmlns:a16="http://schemas.microsoft.com/office/drawing/2014/main" id="{AAE7BF4A-9551-9C45-B7D9-6E6531C8E0A8}"/>
              </a:ext>
            </a:extLst>
          </p:cNvPr>
          <p:cNvSpPr/>
          <p:nvPr/>
        </p:nvSpPr>
        <p:spPr>
          <a:xfrm rot="5400000">
            <a:off x="-3183272" y="3127248"/>
            <a:ext cx="6912864" cy="585216"/>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48281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38200" y="6356352"/>
            <a:ext cx="105156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9pPr>
          </a:lstStyle>
          <a:p>
            <a:fld id="{8AC1D5BD-6625-4530-9DC9-239739FF8170}" type="slidenum">
              <a:rPr lang="en-US" smtClean="0"/>
              <a:pPr/>
              <a:t>‹#›</a:t>
            </a:fld>
            <a:endParaRPr lang="en-US"/>
          </a:p>
        </p:txBody>
      </p:sp>
      <p:sp>
        <p:nvSpPr>
          <p:cNvPr id="4" name="Google Shape;20;p4">
            <a:extLst>
              <a:ext uri="{FF2B5EF4-FFF2-40B4-BE49-F238E27FC236}">
                <a16:creationId xmlns:a16="http://schemas.microsoft.com/office/drawing/2014/main" id="{866938FD-48A8-C945-8F8D-948D6ACBB765}"/>
              </a:ext>
            </a:extLst>
          </p:cNvPr>
          <p:cNvSpPr/>
          <p:nvPr/>
        </p:nvSpPr>
        <p:spPr>
          <a:xfrm rot="5400000">
            <a:off x="-3137554" y="3137552"/>
            <a:ext cx="6858002" cy="582894"/>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198373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6" name="Google Shape;56;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entury Gothic"/>
                <a:ea typeface="Century Gothic"/>
                <a:cs typeface="Century Gothic"/>
                <a:sym typeface="Century Gothic"/>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entury Gothic"/>
                <a:ea typeface="Century Gothic"/>
                <a:cs typeface="Century Gothic"/>
                <a:sym typeface="Century Gothic"/>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pPr lvl="0"/>
            <a:r>
              <a:rPr lang="en-US"/>
              <a:t>Click to edit Master text styles</a:t>
            </a:r>
          </a:p>
        </p:txBody>
      </p:sp>
      <p:sp>
        <p:nvSpPr>
          <p:cNvPr id="57" name="Google Shape;57;p11"/>
          <p:cNvSpPr txBox="1">
            <a:spLocks noGrp="1"/>
          </p:cNvSpPr>
          <p:nvPr>
            <p:ph type="sldNum" idx="12"/>
          </p:nvPr>
        </p:nvSpPr>
        <p:spPr>
          <a:xfrm>
            <a:off x="838200" y="6356352"/>
            <a:ext cx="105156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9pPr>
          </a:lstStyle>
          <a:p>
            <a:fld id="{8AC1D5BD-6625-4530-9DC9-239739FF8170}" type="slidenum">
              <a:rPr lang="en-US" smtClean="0"/>
              <a:pPr/>
              <a:t>‹#›</a:t>
            </a:fld>
            <a:endParaRPr lang="en-US"/>
          </a:p>
        </p:txBody>
      </p:sp>
      <p:sp>
        <p:nvSpPr>
          <p:cNvPr id="7" name="Google Shape;20;p4">
            <a:extLst>
              <a:ext uri="{FF2B5EF4-FFF2-40B4-BE49-F238E27FC236}">
                <a16:creationId xmlns:a16="http://schemas.microsoft.com/office/drawing/2014/main" id="{EE238881-7684-6E45-838B-2C5185AA693E}"/>
              </a:ext>
            </a:extLst>
          </p:cNvPr>
          <p:cNvSpPr/>
          <p:nvPr/>
        </p:nvSpPr>
        <p:spPr>
          <a:xfrm rot="5400000">
            <a:off x="-3183272" y="3127248"/>
            <a:ext cx="6912864" cy="585216"/>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93197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rot="5400000">
            <a:off x="7133432" y="1956595"/>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1" name="Google Shape;61;p12"/>
          <p:cNvSpPr txBox="1">
            <a:spLocks noGrp="1"/>
          </p:cNvSpPr>
          <p:nvPr>
            <p:ph type="body" idx="1"/>
          </p:nvPr>
        </p:nvSpPr>
        <p:spPr>
          <a:xfrm rot="5400000">
            <a:off x="1799432" y="-596105"/>
            <a:ext cx="5811838" cy="7734300"/>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entury Gothic"/>
                <a:ea typeface="Century Gothic"/>
                <a:cs typeface="Century Gothic"/>
                <a:sym typeface="Century Gothic"/>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entury Gothic"/>
                <a:ea typeface="Century Gothic"/>
                <a:cs typeface="Century Gothic"/>
                <a:sym typeface="Century Gothic"/>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pPr lvl="0"/>
            <a:r>
              <a:rPr lang="en-US"/>
              <a:t>Click to edit Master text styles</a:t>
            </a:r>
          </a:p>
        </p:txBody>
      </p:sp>
      <p:sp>
        <p:nvSpPr>
          <p:cNvPr id="62" name="Google Shape;62;p12"/>
          <p:cNvSpPr txBox="1">
            <a:spLocks noGrp="1"/>
          </p:cNvSpPr>
          <p:nvPr>
            <p:ph type="sldNum" idx="12"/>
          </p:nvPr>
        </p:nvSpPr>
        <p:spPr>
          <a:xfrm>
            <a:off x="838200" y="6356352"/>
            <a:ext cx="105156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9pPr>
          </a:lstStyle>
          <a:p>
            <a:fld id="{8AC1D5BD-6625-4530-9DC9-239739FF8170}" type="slidenum">
              <a:rPr lang="en-US" smtClean="0"/>
              <a:pPr/>
              <a:t>‹#›</a:t>
            </a:fld>
            <a:endParaRPr lang="en-US"/>
          </a:p>
        </p:txBody>
      </p:sp>
      <p:sp>
        <p:nvSpPr>
          <p:cNvPr id="8" name="Google Shape;20;p4">
            <a:extLst>
              <a:ext uri="{FF2B5EF4-FFF2-40B4-BE49-F238E27FC236}">
                <a16:creationId xmlns:a16="http://schemas.microsoft.com/office/drawing/2014/main" id="{52CFC662-DA86-E347-B571-4CAF57F1AA26}"/>
              </a:ext>
            </a:extLst>
          </p:cNvPr>
          <p:cNvSpPr/>
          <p:nvPr/>
        </p:nvSpPr>
        <p:spPr>
          <a:xfrm rot="5400000">
            <a:off x="-3183272" y="3127248"/>
            <a:ext cx="6912864" cy="585216"/>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8190339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7FB">
            <a:alpha val="8000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dirty="0"/>
          </a:p>
        </p:txBody>
      </p:sp>
      <p:sp>
        <p:nvSpPr>
          <p:cNvPr id="8" name="Google Shape;8;p1"/>
          <p:cNvSpPr txBox="1">
            <a:spLocks noGrp="1"/>
          </p:cNvSpPr>
          <p:nvPr>
            <p:ph type="sldNum" idx="12"/>
          </p:nvPr>
        </p:nvSpPr>
        <p:spPr>
          <a:xfrm>
            <a:off x="838200" y="6356352"/>
            <a:ext cx="105156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9pPr>
          </a:lstStyle>
          <a:p>
            <a:fld id="{8AC1D5BD-6625-4530-9DC9-239739FF8170}" type="slidenum">
              <a:rPr lang="en-US" smtClean="0"/>
              <a:pPr/>
              <a:t>‹#›</a:t>
            </a:fld>
            <a:endParaRPr lang="en-US"/>
          </a:p>
        </p:txBody>
      </p:sp>
    </p:spTree>
    <p:extLst>
      <p:ext uri="{BB962C8B-B14F-4D97-AF65-F5344CB8AC3E}">
        <p14:creationId xmlns:p14="http://schemas.microsoft.com/office/powerpoint/2010/main" val="458142569"/>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65150" marR="0" lvl="0" indent="-514350" algn="l" rtl="0" eaLnBrk="1" hangingPunct="1">
        <a:lnSpc>
          <a:spcPct val="100000"/>
        </a:lnSpc>
        <a:spcBef>
          <a:spcPts val="0"/>
        </a:spcBef>
        <a:spcAft>
          <a:spcPts val="0"/>
        </a:spcAft>
        <a:buClr>
          <a:srgbClr val="000000"/>
        </a:buClr>
        <a:buSzPct val="75000"/>
        <a:buFont typeface="+mj-lt"/>
        <a:buAutoNum type="arabicPeriod"/>
        <a:defRPr sz="10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slide" Target="slide14.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31.xml"/><Relationship Id="rId1" Type="http://schemas.openxmlformats.org/officeDocument/2006/relationships/slideLayout" Target="../slideLayouts/slideLayout3.xml"/><Relationship Id="rId4" Type="http://schemas.openxmlformats.org/officeDocument/2006/relationships/slide" Target="slide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 name="Title 3">
            <a:extLst>
              <a:ext uri="{FF2B5EF4-FFF2-40B4-BE49-F238E27FC236}">
                <a16:creationId xmlns:a16="http://schemas.microsoft.com/office/drawing/2014/main" id="{98CDC929-56E2-1842-B96F-EEEFC78FBE5A}"/>
              </a:ext>
            </a:extLst>
          </p:cNvPr>
          <p:cNvSpPr>
            <a:spLocks noGrp="1"/>
          </p:cNvSpPr>
          <p:nvPr>
            <p:ph type="ctrTitle"/>
          </p:nvPr>
        </p:nvSpPr>
        <p:spPr/>
        <p:txBody>
          <a:bodyPr/>
          <a:lstStyle/>
          <a:p>
            <a:r>
              <a:rPr lang="en-US" dirty="0"/>
              <a:t>Organizational Behavior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D71F9-3A17-AA4D-B48F-25320EB3B298}"/>
              </a:ext>
            </a:extLst>
          </p:cNvPr>
          <p:cNvSpPr>
            <a:spLocks noGrp="1"/>
          </p:cNvSpPr>
          <p:nvPr>
            <p:ph type="title"/>
          </p:nvPr>
        </p:nvSpPr>
        <p:spPr/>
        <p:txBody>
          <a:bodyPr/>
          <a:lstStyle/>
          <a:p>
            <a:r>
              <a:rPr lang="en-US" dirty="0"/>
              <a:t>Organizational Behavior as Its Own Field</a:t>
            </a:r>
          </a:p>
        </p:txBody>
      </p:sp>
    </p:spTree>
    <p:extLst>
      <p:ext uri="{BB962C8B-B14F-4D97-AF65-F5344CB8AC3E}">
        <p14:creationId xmlns:p14="http://schemas.microsoft.com/office/powerpoint/2010/main" val="418890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Organizational Behavior</a:t>
            </a:r>
          </a:p>
        </p:txBody>
      </p:sp>
      <p:sp>
        <p:nvSpPr>
          <p:cNvPr id="3" name="Text Placeholder 2"/>
          <p:cNvSpPr>
            <a:spLocks noGrp="1"/>
          </p:cNvSpPr>
          <p:nvPr>
            <p:ph type="body" idx="1"/>
          </p:nvPr>
        </p:nvSpPr>
        <p:spPr>
          <a:xfrm>
            <a:off x="838200" y="1825625"/>
            <a:ext cx="5915526" cy="4351338"/>
          </a:xfrm>
        </p:spPr>
        <p:txBody>
          <a:bodyPr/>
          <a:lstStyle/>
          <a:p>
            <a:r>
              <a:rPr lang="en-US" dirty="0"/>
              <a:t>The academic study of an organization through the behavior of its members</a:t>
            </a:r>
          </a:p>
          <a:p>
            <a:endParaRPr lang="en-US" dirty="0"/>
          </a:p>
          <a:p>
            <a:r>
              <a:rPr lang="en-US" dirty="0"/>
              <a:t>Intended to explain behavior and make behavioral predictions</a:t>
            </a:r>
          </a:p>
          <a:p>
            <a:endParaRPr lang="en-US" dirty="0"/>
          </a:p>
          <a:p>
            <a:r>
              <a:rPr lang="en-US" dirty="0"/>
              <a:t>Incorporates components of management, psychology, leadership, personality traits, motivation, etc.</a:t>
            </a:r>
          </a:p>
        </p:txBody>
      </p:sp>
      <p:pic>
        <p:nvPicPr>
          <p:cNvPr id="41986" name="Picture 2" descr="Double arrows in a circle, with the organization arrow pointing to behavior and the behavior arrow pointing back."/>
          <p:cNvPicPr>
            <a:picLocks noChangeAspect="1" noChangeArrowheads="1"/>
          </p:cNvPicPr>
          <p:nvPr/>
        </p:nvPicPr>
        <p:blipFill>
          <a:blip r:embed="rId3"/>
          <a:srcRect/>
          <a:stretch>
            <a:fillRect/>
          </a:stretch>
        </p:blipFill>
        <p:spPr bwMode="auto">
          <a:xfrm>
            <a:off x="7085848" y="1577139"/>
            <a:ext cx="4675134" cy="4438649"/>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levels of influence</a:t>
            </a:r>
          </a:p>
        </p:txBody>
      </p:sp>
      <p:sp>
        <p:nvSpPr>
          <p:cNvPr id="3" name="Text Placeholder 2"/>
          <p:cNvSpPr>
            <a:spLocks noGrp="1"/>
          </p:cNvSpPr>
          <p:nvPr>
            <p:ph type="body" idx="1"/>
          </p:nvPr>
        </p:nvSpPr>
        <p:spPr/>
        <p:txBody>
          <a:bodyPr/>
          <a:lstStyle/>
          <a:p>
            <a:r>
              <a:rPr lang="en-US" dirty="0"/>
              <a:t>The individual</a:t>
            </a:r>
          </a:p>
          <a:p>
            <a:r>
              <a:rPr lang="en-US" dirty="0"/>
              <a:t>The group</a:t>
            </a:r>
          </a:p>
          <a:p>
            <a:r>
              <a:rPr lang="en-US" dirty="0"/>
              <a:t>The organization</a:t>
            </a:r>
          </a:p>
        </p:txBody>
      </p:sp>
      <p:pic>
        <p:nvPicPr>
          <p:cNvPr id="17" name="Picture 16" descr="Stick figures arranged to be one individual, five in a group, and twenty to indicate an organization.  This is a description for all photos on the page.">
            <a:extLst>
              <a:ext uri="{FF2B5EF4-FFF2-40B4-BE49-F238E27FC236}">
                <a16:creationId xmlns:a16="http://schemas.microsoft.com/office/drawing/2014/main" id="{58BF889C-1F84-F045-A577-B9B33C142A3E}"/>
              </a:ext>
            </a:extLst>
          </p:cNvPr>
          <p:cNvPicPr>
            <a:picLocks noChangeAspect="1"/>
          </p:cNvPicPr>
          <p:nvPr/>
        </p:nvPicPr>
        <p:blipFill>
          <a:blip r:embed="rId3"/>
          <a:stretch>
            <a:fillRect/>
          </a:stretch>
        </p:blipFill>
        <p:spPr>
          <a:xfrm>
            <a:off x="838200" y="4001294"/>
            <a:ext cx="1955800" cy="2819400"/>
          </a:xfrm>
          <a:prstGeom prst="rect">
            <a:avLst/>
          </a:prstGeom>
        </p:spPr>
      </p:pic>
      <p:pic>
        <p:nvPicPr>
          <p:cNvPr id="19" name="Picture 18" descr="The group.">
            <a:extLst>
              <a:ext uri="{FF2B5EF4-FFF2-40B4-BE49-F238E27FC236}">
                <a16:creationId xmlns:a16="http://schemas.microsoft.com/office/drawing/2014/main" id="{DEE10462-610F-244A-9C25-4A160372F395}"/>
              </a:ext>
            </a:extLst>
          </p:cNvPr>
          <p:cNvPicPr>
            <a:picLocks noChangeAspect="1"/>
          </p:cNvPicPr>
          <p:nvPr/>
        </p:nvPicPr>
        <p:blipFill>
          <a:blip r:embed="rId4"/>
          <a:stretch>
            <a:fillRect/>
          </a:stretch>
        </p:blipFill>
        <p:spPr>
          <a:xfrm>
            <a:off x="4173928" y="3660773"/>
            <a:ext cx="3454400" cy="2832100"/>
          </a:xfrm>
          <a:prstGeom prst="rect">
            <a:avLst/>
          </a:prstGeom>
        </p:spPr>
      </p:pic>
      <p:pic>
        <p:nvPicPr>
          <p:cNvPr id="21" name="Picture 20" descr="The organization.">
            <a:extLst>
              <a:ext uri="{FF2B5EF4-FFF2-40B4-BE49-F238E27FC236}">
                <a16:creationId xmlns:a16="http://schemas.microsoft.com/office/drawing/2014/main" id="{228390C9-BA6C-A040-A0D2-3499D879711F}"/>
              </a:ext>
            </a:extLst>
          </p:cNvPr>
          <p:cNvPicPr>
            <a:picLocks noChangeAspect="1"/>
          </p:cNvPicPr>
          <p:nvPr/>
        </p:nvPicPr>
        <p:blipFill>
          <a:blip r:embed="rId5"/>
          <a:stretch>
            <a:fillRect/>
          </a:stretch>
        </p:blipFill>
        <p:spPr>
          <a:xfrm>
            <a:off x="7791970" y="3429000"/>
            <a:ext cx="4013200" cy="3441700"/>
          </a:xfrm>
          <a:prstGeom prst="rect">
            <a:avLst/>
          </a:prstGeom>
        </p:spPr>
      </p:pic>
    </p:spTree>
    <p:extLst>
      <p:ext uri="{BB962C8B-B14F-4D97-AF65-F5344CB8AC3E}">
        <p14:creationId xmlns:p14="http://schemas.microsoft.com/office/powerpoint/2010/main" val="2681180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7CCB-CF56-244B-9034-AE11AC11B77C}"/>
              </a:ext>
            </a:extLst>
          </p:cNvPr>
          <p:cNvSpPr>
            <a:spLocks noGrp="1"/>
          </p:cNvSpPr>
          <p:nvPr>
            <p:ph type="title"/>
          </p:nvPr>
        </p:nvSpPr>
        <p:spPr/>
        <p:txBody>
          <a:bodyPr/>
          <a:lstStyle/>
          <a:p>
            <a:r>
              <a:rPr lang="en-US" dirty="0"/>
              <a:t>Personality and Behavior in the Workplace</a:t>
            </a:r>
          </a:p>
        </p:txBody>
      </p:sp>
    </p:spTree>
    <p:extLst>
      <p:ext uri="{BB962C8B-B14F-4D97-AF65-F5344CB8AC3E}">
        <p14:creationId xmlns:p14="http://schemas.microsoft.com/office/powerpoint/2010/main" val="858388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47CC68-DE95-4144-9461-74EC56EA92BE}"/>
              </a:ext>
            </a:extLst>
          </p:cNvPr>
          <p:cNvSpPr>
            <a:spLocks noGrp="1"/>
          </p:cNvSpPr>
          <p:nvPr>
            <p:ph type="title"/>
          </p:nvPr>
        </p:nvSpPr>
        <p:spPr>
          <a:xfrm>
            <a:off x="957469" y="203762"/>
            <a:ext cx="3853070" cy="1325563"/>
          </a:xfrm>
        </p:spPr>
        <p:txBody>
          <a:bodyPr/>
          <a:lstStyle/>
          <a:p>
            <a:r>
              <a:rPr lang="en-US" dirty="0"/>
              <a:t>Personality</a:t>
            </a:r>
          </a:p>
        </p:txBody>
      </p:sp>
      <p:sp>
        <p:nvSpPr>
          <p:cNvPr id="3" name="Text Placeholder 2">
            <a:extLst>
              <a:ext uri="{FF2B5EF4-FFF2-40B4-BE49-F238E27FC236}">
                <a16:creationId xmlns:a16="http://schemas.microsoft.com/office/drawing/2014/main" id="{011554BC-0C1E-8F4A-9B9B-889D0CE1912F}"/>
              </a:ext>
            </a:extLst>
          </p:cNvPr>
          <p:cNvSpPr>
            <a:spLocks noGrp="1"/>
          </p:cNvSpPr>
          <p:nvPr>
            <p:ph type="body" idx="1"/>
          </p:nvPr>
        </p:nvSpPr>
        <p:spPr>
          <a:xfrm>
            <a:off x="838200" y="1664260"/>
            <a:ext cx="5462016" cy="4505466"/>
          </a:xfrm>
        </p:spPr>
        <p:txBody>
          <a:bodyPr/>
          <a:lstStyle/>
          <a:p>
            <a:r>
              <a:rPr lang="en-US" dirty="0"/>
              <a:t>The outer appearance and behavior of a person</a:t>
            </a:r>
          </a:p>
          <a:p>
            <a:r>
              <a:rPr lang="en-US" dirty="0"/>
              <a:t>Personality traits can change with time</a:t>
            </a:r>
          </a:p>
          <a:p>
            <a:r>
              <a:rPr lang="en-US" dirty="0"/>
              <a:t>Often the focus of business, to determine if a new hire fits in with culture, etc.</a:t>
            </a:r>
          </a:p>
          <a:p>
            <a:endParaRPr lang="en-US" dirty="0"/>
          </a:p>
          <a:p>
            <a:r>
              <a:rPr lang="en-US" dirty="0"/>
              <a:t>Examples of personality traits:</a:t>
            </a:r>
          </a:p>
          <a:p>
            <a:pPr lvl="1"/>
            <a:r>
              <a:rPr lang="en-US" dirty="0"/>
              <a:t>Outgoing</a:t>
            </a:r>
          </a:p>
          <a:p>
            <a:pPr lvl="1"/>
            <a:r>
              <a:rPr lang="en-US" dirty="0"/>
              <a:t>Funny</a:t>
            </a:r>
          </a:p>
          <a:p>
            <a:pPr lvl="1"/>
            <a:r>
              <a:rPr lang="en-US" dirty="0"/>
              <a:t>Quiet</a:t>
            </a:r>
          </a:p>
          <a:p>
            <a:pPr lvl="1"/>
            <a:r>
              <a:rPr lang="en-US" dirty="0"/>
              <a:t>Talkative</a:t>
            </a:r>
          </a:p>
        </p:txBody>
      </p:sp>
      <p:sp>
        <p:nvSpPr>
          <p:cNvPr id="2" name="Title 1">
            <a:extLst>
              <a:ext uri="{FF2B5EF4-FFF2-40B4-BE49-F238E27FC236}">
                <a16:creationId xmlns:a16="http://schemas.microsoft.com/office/drawing/2014/main" id="{D595D442-8AC2-674A-B2F6-DA5D4F1015F4}"/>
              </a:ext>
            </a:extLst>
          </p:cNvPr>
          <p:cNvSpPr txBox="1">
            <a:spLocks/>
          </p:cNvSpPr>
          <p:nvPr/>
        </p:nvSpPr>
        <p:spPr>
          <a:xfrm>
            <a:off x="6549754" y="203762"/>
            <a:ext cx="3853070" cy="1325563"/>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44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eaLnBrk="1" hangingPunct="1">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r>
              <a:rPr lang="en-US"/>
              <a:t>Character</a:t>
            </a:r>
            <a:endParaRPr lang="en-US" dirty="0"/>
          </a:p>
        </p:txBody>
      </p:sp>
      <p:sp>
        <p:nvSpPr>
          <p:cNvPr id="4" name="Text Placeholder 2">
            <a:extLst>
              <a:ext uri="{FF2B5EF4-FFF2-40B4-BE49-F238E27FC236}">
                <a16:creationId xmlns:a16="http://schemas.microsoft.com/office/drawing/2014/main" id="{17537408-C49E-B24A-BC48-9844ABA1A89B}"/>
              </a:ext>
            </a:extLst>
          </p:cNvPr>
          <p:cNvSpPr txBox="1">
            <a:spLocks/>
          </p:cNvSpPr>
          <p:nvPr/>
        </p:nvSpPr>
        <p:spPr>
          <a:xfrm>
            <a:off x="6364223" y="1664260"/>
            <a:ext cx="5274961" cy="4505466"/>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342900" marR="0" lvl="0" indent="-304800" algn="l" rtl="0" eaLnBrk="1" hangingPunct="1">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entury Gothic"/>
                <a:ea typeface="Century Gothic"/>
                <a:cs typeface="Century Gothic"/>
                <a:sym typeface="Century Gothic"/>
              </a:defRPr>
            </a:lvl1pPr>
            <a:lvl2pPr marL="685800" marR="0" lvl="1" indent="-285750" algn="l" rtl="0" eaLnBrk="1" hangingPunct="1">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entury Gothic"/>
                <a:ea typeface="Century Gothic"/>
                <a:cs typeface="Century Gothic"/>
                <a:sym typeface="Century Gothic"/>
              </a:defRPr>
            </a:lvl2pPr>
            <a:lvl3pPr marL="1028700" marR="0" lvl="2" indent="-266700" algn="l" rtl="0" eaLnBrk="1" hangingPunct="1">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L="1371600" marR="0" lvl="3"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4pPr>
            <a:lvl5pPr marL="1714500" marR="0" lvl="4"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5pPr>
            <a:lvl6pPr marL="2057400" marR="0" lvl="5"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L="2400300" marR="0" lvl="6"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L="2743200" marR="0" lvl="7"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L="3086100" marR="0" lvl="8"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r>
              <a:rPr lang="en-US" dirty="0"/>
              <a:t>A set of moral and mental qualities and beliefs, that makes a person different from others</a:t>
            </a:r>
          </a:p>
          <a:p>
            <a:r>
              <a:rPr lang="en-US" dirty="0"/>
              <a:t>Indicates the traits of a person which are hidden from sight</a:t>
            </a:r>
          </a:p>
          <a:p>
            <a:r>
              <a:rPr lang="en-US" dirty="0"/>
              <a:t>Requires knowing the individual for some time</a:t>
            </a:r>
          </a:p>
          <a:p>
            <a:endParaRPr lang="en-US" dirty="0"/>
          </a:p>
          <a:p>
            <a:r>
              <a:rPr lang="en-US" dirty="0"/>
              <a:t>Examples of character traits:</a:t>
            </a:r>
          </a:p>
          <a:p>
            <a:pPr lvl="1"/>
            <a:r>
              <a:rPr lang="en-US" dirty="0"/>
              <a:t>Loyalty</a:t>
            </a:r>
          </a:p>
          <a:p>
            <a:pPr lvl="1"/>
            <a:r>
              <a:rPr lang="en-US" dirty="0"/>
              <a:t>Honesty</a:t>
            </a:r>
          </a:p>
          <a:p>
            <a:pPr lvl="1"/>
            <a:r>
              <a:rPr lang="en-US" dirty="0"/>
              <a:t>Kindliness</a:t>
            </a:r>
          </a:p>
          <a:p>
            <a:endParaRPr lang="en-US" dirty="0"/>
          </a:p>
          <a:p>
            <a:endParaRPr lang="en-US" dirty="0"/>
          </a:p>
        </p:txBody>
      </p:sp>
    </p:spTree>
    <p:extLst>
      <p:ext uri="{BB962C8B-B14F-4D97-AF65-F5344CB8AC3E}">
        <p14:creationId xmlns:p14="http://schemas.microsoft.com/office/powerpoint/2010/main" val="42607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Testing</a:t>
            </a:r>
          </a:p>
        </p:txBody>
      </p:sp>
      <p:sp>
        <p:nvSpPr>
          <p:cNvPr id="3" name="Text Placeholder 2"/>
          <p:cNvSpPr>
            <a:spLocks noGrp="1"/>
          </p:cNvSpPr>
          <p:nvPr>
            <p:ph type="body" idx="1"/>
          </p:nvPr>
        </p:nvSpPr>
        <p:spPr/>
        <p:txBody>
          <a:bodyPr/>
          <a:lstStyle/>
          <a:p>
            <a:r>
              <a:rPr lang="en-US" dirty="0"/>
              <a:t>Myers-Briggs</a:t>
            </a:r>
          </a:p>
          <a:p>
            <a:pPr lvl="1"/>
            <a:r>
              <a:rPr lang="en-US" dirty="0"/>
              <a:t>Extrovert vs. introvert</a:t>
            </a:r>
          </a:p>
          <a:p>
            <a:pPr lvl="1"/>
            <a:r>
              <a:rPr lang="en-US" dirty="0"/>
              <a:t>Sensing vs. intuition</a:t>
            </a:r>
          </a:p>
          <a:p>
            <a:pPr lvl="1"/>
            <a:r>
              <a:rPr lang="en-US" dirty="0"/>
              <a:t>Thinking vs. feeling</a:t>
            </a:r>
          </a:p>
          <a:p>
            <a:pPr lvl="1"/>
            <a:r>
              <a:rPr lang="en-US" dirty="0"/>
              <a:t>Judging vs. perceiving</a:t>
            </a:r>
          </a:p>
          <a:p>
            <a:pPr lvl="1"/>
            <a:endParaRPr lang="en-US" dirty="0"/>
          </a:p>
          <a:p>
            <a:r>
              <a:rPr lang="en-US" dirty="0"/>
              <a:t>The Big Five (OCEAN)</a:t>
            </a:r>
          </a:p>
          <a:p>
            <a:pPr lvl="1"/>
            <a:r>
              <a:rPr lang="en-US" dirty="0"/>
              <a:t>Openness</a:t>
            </a:r>
          </a:p>
          <a:p>
            <a:pPr lvl="1"/>
            <a:r>
              <a:rPr lang="en-US" dirty="0"/>
              <a:t>Conscientiousness</a:t>
            </a:r>
          </a:p>
          <a:p>
            <a:pPr lvl="1"/>
            <a:r>
              <a:rPr lang="en-US" dirty="0"/>
              <a:t>Extraversion</a:t>
            </a:r>
          </a:p>
          <a:p>
            <a:pPr lvl="1"/>
            <a:r>
              <a:rPr lang="en-US" dirty="0"/>
              <a:t>Agreeableness</a:t>
            </a:r>
          </a:p>
          <a:p>
            <a:pPr lvl="1"/>
            <a:r>
              <a:rPr lang="en-US" dirty="0"/>
              <a:t>Neuroticism</a:t>
            </a:r>
          </a:p>
        </p:txBody>
      </p:sp>
      <p:pic>
        <p:nvPicPr>
          <p:cNvPr id="31746" name="Picture 2" descr="&quot;Big Five&quot; traits in a circle, with openness, conscientiousness, extraversion, agreeableness, neuroticism on the outside and &quot;The Big Five&quot; written in the middle."/>
          <p:cNvPicPr>
            <a:picLocks noChangeAspect="1" noChangeArrowheads="1"/>
          </p:cNvPicPr>
          <p:nvPr/>
        </p:nvPicPr>
        <p:blipFill>
          <a:blip r:embed="rId3"/>
          <a:srcRect/>
          <a:stretch>
            <a:fillRect/>
          </a:stretch>
        </p:blipFill>
        <p:spPr bwMode="auto">
          <a:xfrm>
            <a:off x="5696233" y="1423066"/>
            <a:ext cx="5518157" cy="5069807"/>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C0D3-AD15-BFB2-0CDC-493489667E75}"/>
              </a:ext>
            </a:extLst>
          </p:cNvPr>
          <p:cNvSpPr>
            <a:spLocks noGrp="1"/>
          </p:cNvSpPr>
          <p:nvPr>
            <p:ph type="title"/>
          </p:nvPr>
        </p:nvSpPr>
        <p:spPr>
          <a:xfrm>
            <a:off x="838200" y="1"/>
            <a:ext cx="10515600" cy="758952"/>
          </a:xfrm>
        </p:spPr>
        <p:txBody>
          <a:bodyPr/>
          <a:lstStyle/>
          <a:p>
            <a:r>
              <a:rPr lang="en-US" dirty="0"/>
              <a:t>Big Five Personality Traits</a:t>
            </a:r>
          </a:p>
        </p:txBody>
      </p:sp>
      <p:pic>
        <p:nvPicPr>
          <p:cNvPr id="9" name="Picture 8">
            <a:extLst>
              <a:ext uri="{FF2B5EF4-FFF2-40B4-BE49-F238E27FC236}">
                <a16:creationId xmlns:a16="http://schemas.microsoft.com/office/drawing/2014/main" id="{201D1DF2-81BA-AE63-4837-8188DEE27EC4}"/>
              </a:ext>
            </a:extLst>
          </p:cNvPr>
          <p:cNvPicPr>
            <a:picLocks noChangeAspect="1"/>
          </p:cNvPicPr>
          <p:nvPr/>
        </p:nvPicPr>
        <p:blipFill>
          <a:blip r:embed="rId2"/>
          <a:stretch>
            <a:fillRect/>
          </a:stretch>
        </p:blipFill>
        <p:spPr>
          <a:xfrm>
            <a:off x="955888" y="676657"/>
            <a:ext cx="6228840" cy="5762903"/>
          </a:xfrm>
          <a:prstGeom prst="rect">
            <a:avLst/>
          </a:prstGeom>
        </p:spPr>
      </p:pic>
      <p:pic>
        <p:nvPicPr>
          <p:cNvPr id="11" name="Picture 10">
            <a:extLst>
              <a:ext uri="{FF2B5EF4-FFF2-40B4-BE49-F238E27FC236}">
                <a16:creationId xmlns:a16="http://schemas.microsoft.com/office/drawing/2014/main" id="{6066C313-C965-7D71-057A-344843FB4161}"/>
              </a:ext>
            </a:extLst>
          </p:cNvPr>
          <p:cNvPicPr>
            <a:picLocks noChangeAspect="1"/>
          </p:cNvPicPr>
          <p:nvPr/>
        </p:nvPicPr>
        <p:blipFill>
          <a:blip r:embed="rId3"/>
          <a:stretch>
            <a:fillRect/>
          </a:stretch>
        </p:blipFill>
        <p:spPr>
          <a:xfrm>
            <a:off x="7302416" y="82295"/>
            <a:ext cx="4758519" cy="6748271"/>
          </a:xfrm>
          <a:prstGeom prst="rect">
            <a:avLst/>
          </a:prstGeom>
        </p:spPr>
      </p:pic>
    </p:spTree>
    <p:extLst>
      <p:ext uri="{BB962C8B-B14F-4D97-AF65-F5344CB8AC3E}">
        <p14:creationId xmlns:p14="http://schemas.microsoft.com/office/powerpoint/2010/main" val="1253338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and Behavior</a:t>
            </a:r>
          </a:p>
        </p:txBody>
      </p:sp>
      <p:sp>
        <p:nvSpPr>
          <p:cNvPr id="3" name="Text Placeholder 2"/>
          <p:cNvSpPr>
            <a:spLocks noGrp="1"/>
          </p:cNvSpPr>
          <p:nvPr>
            <p:ph type="body" idx="1"/>
          </p:nvPr>
        </p:nvSpPr>
        <p:spPr/>
        <p:txBody>
          <a:bodyPr/>
          <a:lstStyle/>
          <a:p>
            <a:r>
              <a:rPr lang="en-US" dirty="0"/>
              <a:t>Personality influences behavior</a:t>
            </a:r>
          </a:p>
          <a:p>
            <a:r>
              <a:rPr lang="en-US" dirty="0"/>
              <a:t>Personality traits are on a spectrum, and the more extreme an individual is on that spectrum, the easier the behavior is to predict.</a:t>
            </a:r>
          </a:p>
          <a:p>
            <a:r>
              <a:rPr lang="en-US" dirty="0"/>
              <a:t>Observing behavior in different scenarios helps predict response</a:t>
            </a:r>
          </a:p>
        </p:txBody>
      </p:sp>
      <p:pic>
        <p:nvPicPr>
          <p:cNvPr id="32770" name="Picture 2" descr="Little yellow balls with faces of unhappiness, happiness, anger and sadness drawn on them."/>
          <p:cNvPicPr>
            <a:picLocks noChangeAspect="1" noChangeArrowheads="1"/>
          </p:cNvPicPr>
          <p:nvPr/>
        </p:nvPicPr>
        <p:blipFill>
          <a:blip r:embed="rId3"/>
          <a:srcRect t="20796" b="17912"/>
          <a:stretch>
            <a:fillRect/>
          </a:stretch>
        </p:blipFill>
        <p:spPr bwMode="auto">
          <a:xfrm>
            <a:off x="1912509" y="3626001"/>
            <a:ext cx="8482776" cy="29191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Affects Behavior</a:t>
            </a:r>
          </a:p>
        </p:txBody>
      </p:sp>
      <p:sp>
        <p:nvSpPr>
          <p:cNvPr id="3" name="Text Placeholder 2"/>
          <p:cNvSpPr>
            <a:spLocks noGrp="1"/>
          </p:cNvSpPr>
          <p:nvPr>
            <p:ph type="body" idx="1"/>
          </p:nvPr>
        </p:nvSpPr>
        <p:spPr>
          <a:xfrm>
            <a:off x="838200" y="1825625"/>
            <a:ext cx="5586663" cy="4351338"/>
          </a:xfrm>
        </p:spPr>
        <p:txBody>
          <a:bodyPr/>
          <a:lstStyle/>
          <a:p>
            <a:r>
              <a:rPr lang="en-US" dirty="0"/>
              <a:t>Situations can influence an individual’s personality.</a:t>
            </a:r>
          </a:p>
          <a:p>
            <a:r>
              <a:rPr lang="en-US" dirty="0"/>
              <a:t>An individual’s personality paired with the situation can help to predict behavior.</a:t>
            </a:r>
          </a:p>
          <a:p>
            <a:endParaRPr lang="en-US" dirty="0"/>
          </a:p>
        </p:txBody>
      </p:sp>
      <p:pic>
        <p:nvPicPr>
          <p:cNvPr id="36867" name="Picture 3" descr="Arrows in a circle, with the arrow of situation pointing to the arrow of personality, and the arrow of personality pointing back to the arrow of situation"/>
          <p:cNvPicPr>
            <a:picLocks noChangeAspect="1" noChangeArrowheads="1"/>
          </p:cNvPicPr>
          <p:nvPr/>
        </p:nvPicPr>
        <p:blipFill>
          <a:blip r:embed="rId3"/>
          <a:srcRect/>
          <a:stretch>
            <a:fillRect/>
          </a:stretch>
        </p:blipFill>
        <p:spPr bwMode="auto">
          <a:xfrm>
            <a:off x="6566478" y="1535781"/>
            <a:ext cx="4882321" cy="462438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Individuality vs. Conformity</a:t>
            </a:r>
          </a:p>
        </p:txBody>
      </p:sp>
      <p:sp>
        <p:nvSpPr>
          <p:cNvPr id="3" name="Text Placeholder 2"/>
          <p:cNvSpPr>
            <a:spLocks noGrp="1"/>
          </p:cNvSpPr>
          <p:nvPr>
            <p:ph type="body" idx="1"/>
          </p:nvPr>
        </p:nvSpPr>
        <p:spPr>
          <a:xfrm>
            <a:off x="838200" y="1825625"/>
            <a:ext cx="6910137" cy="4351338"/>
          </a:xfrm>
        </p:spPr>
        <p:txBody>
          <a:bodyPr/>
          <a:lstStyle/>
          <a:p>
            <a:r>
              <a:rPr lang="en-US" dirty="0"/>
              <a:t>Organizations support individuality to increase job satisfaction</a:t>
            </a:r>
          </a:p>
          <a:p>
            <a:r>
              <a:rPr lang="en-US" dirty="0"/>
              <a:t>Organizations command some conformity to ensure productivity and output</a:t>
            </a:r>
          </a:p>
          <a:p>
            <a:pPr lvl="1"/>
            <a:r>
              <a:rPr lang="en-US" dirty="0"/>
              <a:t>Management by Objective (SMART goals)</a:t>
            </a:r>
          </a:p>
          <a:p>
            <a:pPr lvl="1"/>
            <a:r>
              <a:rPr lang="en-US" dirty="0"/>
              <a:t>Competency models</a:t>
            </a:r>
          </a:p>
          <a:p>
            <a:endParaRPr lang="en-US" dirty="0"/>
          </a:p>
          <a:p>
            <a:endParaRPr lang="en-US" dirty="0"/>
          </a:p>
        </p:txBody>
      </p:sp>
      <p:pic>
        <p:nvPicPr>
          <p:cNvPr id="37890" name="Picture 2" descr="Man with a funny expression on his face and a goofy fur hat with earflaps on his head."/>
          <p:cNvPicPr>
            <a:picLocks noChangeAspect="1" noChangeArrowheads="1"/>
          </p:cNvPicPr>
          <p:nvPr/>
        </p:nvPicPr>
        <p:blipFill>
          <a:blip r:embed="rId3"/>
          <a:srcRect l="23507" r="8781"/>
          <a:stretch>
            <a:fillRect/>
          </a:stretch>
        </p:blipFill>
        <p:spPr bwMode="auto">
          <a:xfrm>
            <a:off x="7748337" y="1980637"/>
            <a:ext cx="3673642" cy="3611287"/>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5FA85-7336-B246-9164-2717BC3BF96E}"/>
              </a:ext>
            </a:extLst>
          </p:cNvPr>
          <p:cNvSpPr>
            <a:spLocks noGrp="1"/>
          </p:cNvSpPr>
          <p:nvPr>
            <p:ph type="title"/>
          </p:nvPr>
        </p:nvSpPr>
        <p:spPr/>
        <p:txBody>
          <a:bodyPr/>
          <a:lstStyle/>
          <a:p>
            <a:pPr marL="38100" indent="0"/>
            <a:r>
              <a:rPr lang="en-US" dirty="0"/>
              <a:t>Module Learning Outcomes</a:t>
            </a:r>
          </a:p>
        </p:txBody>
      </p:sp>
      <p:sp>
        <p:nvSpPr>
          <p:cNvPr id="4" name="Text Placeholder 3">
            <a:extLst>
              <a:ext uri="{FF2B5EF4-FFF2-40B4-BE49-F238E27FC236}">
                <a16:creationId xmlns:a16="http://schemas.microsoft.com/office/drawing/2014/main" id="{DA67CFDE-E5A7-C84A-9B10-D2A33B362978}"/>
              </a:ext>
            </a:extLst>
          </p:cNvPr>
          <p:cNvSpPr>
            <a:spLocks noGrp="1"/>
          </p:cNvSpPr>
          <p:nvPr>
            <p:ph type="body" idx="1"/>
          </p:nvPr>
        </p:nvSpPr>
        <p:spPr/>
        <p:txBody>
          <a:bodyPr/>
          <a:lstStyle/>
          <a:p>
            <a:pPr marL="38100" indent="0">
              <a:buNone/>
            </a:pPr>
            <a:r>
              <a:rPr lang="en-US" dirty="0"/>
              <a:t>Describe the field of organizational behavior and discuss its relevance to the workplace</a:t>
            </a:r>
          </a:p>
          <a:p>
            <a:pPr marL="38100" indent="0">
              <a:buNone/>
            </a:pPr>
            <a:endParaRPr lang="en-US" dirty="0"/>
          </a:p>
          <a:p>
            <a:pPr marL="932688" indent="-457200">
              <a:spcBef>
                <a:spcPts val="375"/>
              </a:spcBef>
              <a:buNone/>
            </a:pPr>
            <a:r>
              <a:rPr lang="en-US" sz="1800" dirty="0">
                <a:hlinkClick r:id="rId3" action="ppaction://hlinksldjump"/>
              </a:rPr>
              <a:t>1.1: Describe the general history of management theory and practice and frame how organizational behavior has developed from these into a discreet field</a:t>
            </a:r>
            <a:endParaRPr lang="en-US" sz="1800" dirty="0"/>
          </a:p>
          <a:p>
            <a:pPr marL="932688" indent="-457200">
              <a:spcBef>
                <a:spcPts val="375"/>
              </a:spcBef>
              <a:buNone/>
            </a:pPr>
            <a:r>
              <a:rPr lang="en-US" sz="1800" dirty="0">
                <a:hlinkClick r:id="rId4" action="ppaction://hlinksldjump"/>
              </a:rPr>
              <a:t>1.2: Describe organizational behavior and differentiate between the three levels of influence</a:t>
            </a:r>
            <a:endParaRPr lang="en-US" sz="1800" dirty="0"/>
          </a:p>
          <a:p>
            <a:pPr marL="932688" indent="-457200">
              <a:spcBef>
                <a:spcPts val="375"/>
              </a:spcBef>
              <a:buNone/>
            </a:pPr>
            <a:r>
              <a:rPr lang="en-US" sz="1800" dirty="0">
                <a:hlinkClick r:id="rId5" action="ppaction://hlinksldjump"/>
              </a:rPr>
              <a:t>1.3: Describe contemporary issues and topics in organizational behavior</a:t>
            </a:r>
            <a:endParaRPr lang="en-US" sz="1800" dirty="0"/>
          </a:p>
        </p:txBody>
      </p:sp>
    </p:spTree>
    <p:extLst>
      <p:ext uri="{BB962C8B-B14F-4D97-AF65-F5344CB8AC3E}">
        <p14:creationId xmlns:p14="http://schemas.microsoft.com/office/powerpoint/2010/main" val="3005863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Individualized Management</a:t>
            </a:r>
          </a:p>
        </p:txBody>
      </p:sp>
      <p:sp>
        <p:nvSpPr>
          <p:cNvPr id="3" name="Text Placeholder 2"/>
          <p:cNvSpPr>
            <a:spLocks noGrp="1"/>
          </p:cNvSpPr>
          <p:nvPr>
            <p:ph type="body" idx="1"/>
          </p:nvPr>
        </p:nvSpPr>
        <p:spPr/>
        <p:txBody>
          <a:bodyPr/>
          <a:lstStyle/>
          <a:p>
            <a:r>
              <a:rPr lang="en-US" dirty="0"/>
              <a:t>Individualized management includes</a:t>
            </a:r>
          </a:p>
          <a:p>
            <a:endParaRPr lang="en-US" dirty="0"/>
          </a:p>
          <a:p>
            <a:pPr algn="ctr">
              <a:buNone/>
            </a:pPr>
            <a:r>
              <a:rPr lang="en-US" dirty="0"/>
              <a:t>Employees choosing their own hours</a:t>
            </a:r>
          </a:p>
          <a:p>
            <a:pPr algn="ctr">
              <a:buNone/>
            </a:pPr>
            <a:r>
              <a:rPr lang="en-US" dirty="0"/>
              <a:t>Employees wearing what they want</a:t>
            </a:r>
          </a:p>
          <a:p>
            <a:pPr algn="ctr">
              <a:buNone/>
            </a:pPr>
            <a:r>
              <a:rPr lang="en-US" dirty="0"/>
              <a:t>Encourage employees to develop their own brand</a:t>
            </a:r>
          </a:p>
          <a:p>
            <a:pPr algn="ctr">
              <a:buNone/>
            </a:pPr>
            <a:r>
              <a:rPr lang="en-US" dirty="0"/>
              <a:t>Employs people from different cultures</a:t>
            </a:r>
          </a:p>
          <a:p>
            <a:pPr algn="ctr">
              <a:buNone/>
            </a:pPr>
            <a:r>
              <a:rPr lang="en-US" dirty="0"/>
              <a:t>Employs people with different intellectual levels</a:t>
            </a:r>
          </a:p>
          <a:p>
            <a:pPr algn="ctr">
              <a:buNone/>
            </a:pPr>
            <a:r>
              <a:rPr lang="en-US" dirty="0"/>
              <a:t>Employs people with different skills and interests</a:t>
            </a:r>
          </a:p>
          <a:p>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 name="Title 3">
            <a:extLst>
              <a:ext uri="{FF2B5EF4-FFF2-40B4-BE49-F238E27FC236}">
                <a16:creationId xmlns:a16="http://schemas.microsoft.com/office/drawing/2014/main" id="{98CDC929-56E2-1842-B96F-EEEFC78FBE5A}"/>
              </a:ext>
            </a:extLst>
          </p:cNvPr>
          <p:cNvSpPr>
            <a:spLocks noGrp="1"/>
          </p:cNvSpPr>
          <p:nvPr>
            <p:ph type="ctrTitle"/>
          </p:nvPr>
        </p:nvSpPr>
        <p:spPr/>
        <p:txBody>
          <a:bodyPr/>
          <a:lstStyle/>
          <a:p>
            <a:r>
              <a:rPr lang="en-US" dirty="0"/>
              <a:t>Organizational Culture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organizational culture?</a:t>
            </a:r>
          </a:p>
        </p:txBody>
      </p:sp>
      <p:sp>
        <p:nvSpPr>
          <p:cNvPr id="3" name="Text Placeholder 2"/>
          <p:cNvSpPr>
            <a:spLocks noGrp="1"/>
          </p:cNvSpPr>
          <p:nvPr>
            <p:ph type="body" idx="1"/>
          </p:nvPr>
        </p:nvSpPr>
        <p:spPr>
          <a:xfrm>
            <a:off x="838200" y="1825625"/>
            <a:ext cx="6236368" cy="4351338"/>
          </a:xfrm>
        </p:spPr>
        <p:txBody>
          <a:bodyPr/>
          <a:lstStyle/>
          <a:p>
            <a:r>
              <a:rPr lang="en-US" dirty="0"/>
              <a:t>Sets the tone for an organization</a:t>
            </a:r>
          </a:p>
          <a:p>
            <a:r>
              <a:rPr lang="en-US" dirty="0"/>
              <a:t>Defines acceptable behavior</a:t>
            </a:r>
          </a:p>
          <a:p>
            <a:r>
              <a:rPr lang="en-US" dirty="0"/>
              <a:t>Formed by organization’s values and beliefs</a:t>
            </a:r>
          </a:p>
          <a:p>
            <a:r>
              <a:rPr lang="en-US" dirty="0"/>
              <a:t>Outlines organizational procedures</a:t>
            </a:r>
          </a:p>
        </p:txBody>
      </p:sp>
      <p:pic>
        <p:nvPicPr>
          <p:cNvPr id="1026" name="Picture 2" descr="Group of People Forming Star on Their Hands"/>
          <p:cNvPicPr>
            <a:picLocks noChangeAspect="1" noChangeArrowheads="1"/>
          </p:cNvPicPr>
          <p:nvPr/>
        </p:nvPicPr>
        <p:blipFill>
          <a:blip r:embed="rId3"/>
          <a:srcRect/>
          <a:stretch>
            <a:fillRect/>
          </a:stretch>
        </p:blipFill>
        <p:spPr bwMode="auto">
          <a:xfrm>
            <a:off x="7438524" y="1588169"/>
            <a:ext cx="4753476" cy="4753476"/>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Organizational Culture (Schein)</a:t>
            </a:r>
          </a:p>
        </p:txBody>
      </p:sp>
      <p:graphicFrame>
        <p:nvGraphicFramePr>
          <p:cNvPr id="4" name="Diagram 3" descr="Diagram is that of a pyramid featuring the four levels of organizational culture according to Schein.  At the top, superstructural/ideological, then symbolic (artifacts), discursive (values) and affective and cognitive (underlying assumptions) at the bottom."/>
          <p:cNvGraphicFramePr/>
          <p:nvPr>
            <p:extLst>
              <p:ext uri="{D42A27DB-BD31-4B8C-83A1-F6EECF244321}">
                <p14:modId xmlns:p14="http://schemas.microsoft.com/office/powerpoint/2010/main" val="3230583521"/>
              </p:ext>
            </p:extLst>
          </p:nvPr>
        </p:nvGraphicFramePr>
        <p:xfrm>
          <a:off x="630936" y="1452179"/>
          <a:ext cx="4032504" cy="352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FE7F7CC3-7602-D827-0143-36815B213C4C}"/>
              </a:ext>
            </a:extLst>
          </p:cNvPr>
          <p:cNvPicPr>
            <a:picLocks noChangeAspect="1"/>
          </p:cNvPicPr>
          <p:nvPr/>
        </p:nvPicPr>
        <p:blipFill>
          <a:blip r:embed="rId7"/>
          <a:stretch>
            <a:fillRect/>
          </a:stretch>
        </p:blipFill>
        <p:spPr>
          <a:xfrm>
            <a:off x="4870704" y="1690690"/>
            <a:ext cx="7080503" cy="304341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Factors Impacting Culture</a:t>
            </a:r>
          </a:p>
        </p:txBody>
      </p:sp>
      <p:sp>
        <p:nvSpPr>
          <p:cNvPr id="3" name="Text Placeholder 2"/>
          <p:cNvSpPr>
            <a:spLocks noGrp="1"/>
          </p:cNvSpPr>
          <p:nvPr>
            <p:ph type="body" idx="1"/>
          </p:nvPr>
        </p:nvSpPr>
        <p:spPr/>
        <p:txBody>
          <a:bodyPr/>
          <a:lstStyle/>
          <a:p>
            <a:r>
              <a:rPr lang="en-US" dirty="0"/>
              <a:t>Political factors</a:t>
            </a:r>
          </a:p>
          <a:p>
            <a:r>
              <a:rPr lang="en-US" dirty="0"/>
              <a:t>Economic factors</a:t>
            </a:r>
          </a:p>
          <a:p>
            <a:r>
              <a:rPr lang="en-US" dirty="0"/>
              <a:t>Industry factors</a:t>
            </a:r>
          </a:p>
          <a:p>
            <a:r>
              <a:rPr lang="en-US" dirty="0"/>
              <a:t>Social factors</a:t>
            </a:r>
          </a:p>
          <a:p>
            <a:r>
              <a:rPr lang="en-US" dirty="0"/>
              <a:t>Technology factors</a:t>
            </a:r>
          </a:p>
        </p:txBody>
      </p:sp>
      <p:pic>
        <p:nvPicPr>
          <p:cNvPr id="40962" name="Picture 2" descr="Woman with a picket sign at a political rally"/>
          <p:cNvPicPr>
            <a:picLocks noChangeAspect="1" noChangeArrowheads="1"/>
          </p:cNvPicPr>
          <p:nvPr/>
        </p:nvPicPr>
        <p:blipFill>
          <a:blip r:embed="rId3"/>
          <a:srcRect/>
          <a:stretch>
            <a:fillRect/>
          </a:stretch>
        </p:blipFill>
        <p:spPr bwMode="auto">
          <a:xfrm>
            <a:off x="5328379" y="1942071"/>
            <a:ext cx="6226311" cy="4118446"/>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Factors Impacting Culture</a:t>
            </a:r>
          </a:p>
        </p:txBody>
      </p:sp>
      <p:sp>
        <p:nvSpPr>
          <p:cNvPr id="3" name="Text Placeholder 2"/>
          <p:cNvSpPr>
            <a:spLocks noGrp="1"/>
          </p:cNvSpPr>
          <p:nvPr>
            <p:ph type="body" idx="1"/>
          </p:nvPr>
        </p:nvSpPr>
        <p:spPr/>
        <p:txBody>
          <a:bodyPr/>
          <a:lstStyle/>
          <a:p>
            <a:r>
              <a:rPr lang="en-US" dirty="0"/>
              <a:t>Employees</a:t>
            </a:r>
          </a:p>
          <a:p>
            <a:r>
              <a:rPr lang="en-US" dirty="0"/>
              <a:t>Leadership</a:t>
            </a:r>
          </a:p>
          <a:p>
            <a:r>
              <a:rPr lang="en-US" dirty="0"/>
              <a:t>Capability and Support</a:t>
            </a:r>
          </a:p>
          <a:p>
            <a:r>
              <a:rPr lang="en-US" dirty="0"/>
              <a:t>Nature of Business</a:t>
            </a:r>
          </a:p>
          <a:p>
            <a:r>
              <a:rPr lang="en-US" dirty="0"/>
              <a:t>Resources and Technology</a:t>
            </a:r>
          </a:p>
          <a:p>
            <a:endParaRPr lang="en-US" dirty="0"/>
          </a:p>
        </p:txBody>
      </p:sp>
      <p:pic>
        <p:nvPicPr>
          <p:cNvPr id="41986" name="Picture 2" descr="Eggs in Tray on White Surface"/>
          <p:cNvPicPr>
            <a:picLocks noChangeAspect="1" noChangeArrowheads="1"/>
          </p:cNvPicPr>
          <p:nvPr/>
        </p:nvPicPr>
        <p:blipFill rotWithShape="1">
          <a:blip r:embed="rId3"/>
          <a:srcRect l="12148" t="36157" r="22811" b="6018"/>
          <a:stretch/>
        </p:blipFill>
        <p:spPr bwMode="auto">
          <a:xfrm>
            <a:off x="5846619" y="1964171"/>
            <a:ext cx="5389418" cy="3191102"/>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6781800" cy="1325563"/>
          </a:xfrm>
        </p:spPr>
        <p:txBody>
          <a:bodyPr/>
          <a:lstStyle/>
          <a:p>
            <a:r>
              <a:rPr lang="en-US" dirty="0"/>
              <a:t>Developing and Maintaining a Culture</a:t>
            </a:r>
          </a:p>
        </p:txBody>
      </p:sp>
      <p:sp>
        <p:nvSpPr>
          <p:cNvPr id="3" name="Text Placeholder 2"/>
          <p:cNvSpPr>
            <a:spLocks noGrp="1"/>
          </p:cNvSpPr>
          <p:nvPr>
            <p:ph type="body" idx="1"/>
          </p:nvPr>
        </p:nvSpPr>
        <p:spPr>
          <a:xfrm>
            <a:off x="838200" y="1825625"/>
            <a:ext cx="6560127" cy="4351338"/>
          </a:xfrm>
        </p:spPr>
        <p:txBody>
          <a:bodyPr/>
          <a:lstStyle/>
          <a:p>
            <a:r>
              <a:rPr lang="en-US" dirty="0"/>
              <a:t>Vision statement</a:t>
            </a:r>
          </a:p>
          <a:p>
            <a:r>
              <a:rPr lang="en-US" dirty="0"/>
              <a:t>Mission statement</a:t>
            </a:r>
          </a:p>
          <a:p>
            <a:r>
              <a:rPr lang="en-US" dirty="0"/>
              <a:t>Code of ethics/Value statement</a:t>
            </a:r>
          </a:p>
          <a:p>
            <a:r>
              <a:rPr lang="en-US" dirty="0"/>
              <a:t>Policies and procedures</a:t>
            </a:r>
          </a:p>
          <a:p>
            <a:endParaRPr lang="en-US" dirty="0"/>
          </a:p>
        </p:txBody>
      </p:sp>
      <p:pic>
        <p:nvPicPr>
          <p:cNvPr id="45058" name="Picture 2" descr="Selective Focus Photography of Beige Orange Red and Green Blocks Piled Vertically"/>
          <p:cNvPicPr>
            <a:picLocks noChangeAspect="1" noChangeArrowheads="1"/>
          </p:cNvPicPr>
          <p:nvPr/>
        </p:nvPicPr>
        <p:blipFill>
          <a:blip r:embed="rId3"/>
          <a:srcRect/>
          <a:stretch>
            <a:fillRect/>
          </a:stretch>
        </p:blipFill>
        <p:spPr bwMode="auto">
          <a:xfrm>
            <a:off x="7620000" y="0"/>
            <a:ext cx="4572000" cy="68580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18255"/>
            <a:ext cx="10515600" cy="1325563"/>
          </a:xfrm>
        </p:spPr>
        <p:txBody>
          <a:bodyPr/>
          <a:lstStyle/>
          <a:p>
            <a:r>
              <a:rPr lang="en-US" dirty="0"/>
              <a:t>Workplace Design</a:t>
            </a:r>
          </a:p>
        </p:txBody>
      </p:sp>
      <p:sp>
        <p:nvSpPr>
          <p:cNvPr id="3" name="Text Placeholder 2"/>
          <p:cNvSpPr>
            <a:spLocks noGrp="1"/>
          </p:cNvSpPr>
          <p:nvPr>
            <p:ph type="body" idx="1"/>
          </p:nvPr>
        </p:nvSpPr>
        <p:spPr>
          <a:xfrm>
            <a:off x="746760" y="950976"/>
            <a:ext cx="10515600" cy="5367528"/>
          </a:xfrm>
        </p:spPr>
        <p:txBody>
          <a:bodyPr/>
          <a:lstStyle/>
          <a:p>
            <a:r>
              <a:rPr lang="en-US" sz="1800" dirty="0"/>
              <a:t>Taylorism - Taylorism office spaces were large rooms with wall to wall tables where people worked directly next to each other. Managers monitored the room from their offices which surrounded the large working spaces. The entire motivation around the Taylorism office spaces was to increase productivity. </a:t>
            </a:r>
          </a:p>
          <a:p>
            <a:endParaRPr lang="en-US" sz="1800" dirty="0"/>
          </a:p>
          <a:p>
            <a:r>
              <a:rPr lang="en-US" sz="1800" dirty="0" err="1"/>
              <a:t>Burolandschaft</a:t>
            </a:r>
            <a:r>
              <a:rPr lang="en-US" sz="1800" dirty="0"/>
              <a:t> (“office landscape”) - A more open workplace, allowing employees and managers alike to socialize more easily. </a:t>
            </a:r>
            <a:r>
              <a:rPr lang="en-US" sz="1800" dirty="0" err="1"/>
              <a:t>Burolandschaft</a:t>
            </a:r>
            <a:r>
              <a:rPr lang="en-US" sz="1800" dirty="0"/>
              <a:t> was intended to replace a rigid office design with a more organic and natural vibe. Partitions were replaced with plants and the walkways through the office were reimagined to promote socialization. </a:t>
            </a:r>
          </a:p>
          <a:p>
            <a:endParaRPr lang="en-US" sz="1800" dirty="0"/>
          </a:p>
          <a:p>
            <a:r>
              <a:rPr lang="en-US" sz="1800" dirty="0"/>
              <a:t>Cubicle farm - Cubicles were inexpensive and allowed organizations to compact employees together in smaller spaces with the hopes of minimizing overhead costs and maximizing productivity. Cubicles created tiny work spaces for employees and minimized visibility and ease of interaction between coworkers.</a:t>
            </a:r>
          </a:p>
          <a:p>
            <a:endParaRPr lang="en-US" sz="1800" dirty="0"/>
          </a:p>
          <a:p>
            <a:r>
              <a:rPr lang="en-US" sz="1800" dirty="0"/>
              <a:t>Open workspaces - Open work spaces with multiple seating options but no individually dedicated workspace is a popular trend today. Fun activities have also been incorporated into the work space including video games, bikes, foosball, pool, rock climbing walls, etc. While some may view these as distractions, others view them as helpful brain breaks that allow employees a chance to decompress.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a:t>
            </a:r>
          </a:p>
        </p:txBody>
      </p:sp>
      <p:sp>
        <p:nvSpPr>
          <p:cNvPr id="3" name="Text Placeholder 2"/>
          <p:cNvSpPr>
            <a:spLocks noGrp="1"/>
          </p:cNvSpPr>
          <p:nvPr>
            <p:ph type="body" idx="1"/>
          </p:nvPr>
        </p:nvSpPr>
        <p:spPr/>
        <p:txBody>
          <a:bodyPr/>
          <a:lstStyle/>
          <a:p>
            <a:r>
              <a:rPr lang="en-US" dirty="0"/>
              <a:t>Organizational culture sets the tone for acceptable behavior within its operations with its values, mission, vision and code of ethics</a:t>
            </a:r>
          </a:p>
          <a:p>
            <a:r>
              <a:rPr lang="en-US" dirty="0"/>
              <a:t>There are, according to Schein, four levels of organizational culture</a:t>
            </a:r>
          </a:p>
          <a:p>
            <a:r>
              <a:rPr lang="en-US" dirty="0"/>
              <a:t>External influences on culture include politics, economics, technology, and more</a:t>
            </a:r>
          </a:p>
          <a:p>
            <a:r>
              <a:rPr lang="en-US" dirty="0"/>
              <a:t>Employees, leadership, resources and capability are among those internal factors that can influence culture</a:t>
            </a:r>
          </a:p>
          <a:p>
            <a:r>
              <a:rPr lang="en-US" dirty="0"/>
              <a:t>Workplace design can often influence culture</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 name="Title 3">
            <a:extLst>
              <a:ext uri="{FF2B5EF4-FFF2-40B4-BE49-F238E27FC236}">
                <a16:creationId xmlns:a16="http://schemas.microsoft.com/office/drawing/2014/main" id="{98CDC929-56E2-1842-B96F-EEEFC78FBE5A}"/>
              </a:ext>
            </a:extLst>
          </p:cNvPr>
          <p:cNvSpPr>
            <a:spLocks noGrp="1"/>
          </p:cNvSpPr>
          <p:nvPr>
            <p:ph type="ctrTitle"/>
          </p:nvPr>
        </p:nvSpPr>
        <p:spPr/>
        <p:txBody>
          <a:bodyPr/>
          <a:lstStyle/>
          <a:p>
            <a:r>
              <a:rPr lang="en-US" dirty="0"/>
              <a:t>Organizational Behavior</a:t>
            </a:r>
          </a:p>
        </p:txBody>
      </p:sp>
      <p:sp>
        <p:nvSpPr>
          <p:cNvPr id="6" name="Subtitle 5">
            <a:extLst>
              <a:ext uri="{FF2B5EF4-FFF2-40B4-BE49-F238E27FC236}">
                <a16:creationId xmlns:a16="http://schemas.microsoft.com/office/drawing/2014/main" id="{7766042E-BEC4-904E-9FCA-2079983A42E9}"/>
              </a:ext>
            </a:extLst>
          </p:cNvPr>
          <p:cNvSpPr>
            <a:spLocks noGrp="1"/>
          </p:cNvSpPr>
          <p:nvPr>
            <p:ph type="subTitle" idx="1"/>
          </p:nvPr>
        </p:nvSpPr>
        <p:spPr/>
        <p:txBody>
          <a:bodyPr/>
          <a:lstStyle/>
          <a:p>
            <a:r>
              <a:rPr lang="en-US" dirty="0"/>
              <a:t>Module 6: Motivation in the Workplace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7CCB-CF56-244B-9034-AE11AC11B77C}"/>
              </a:ext>
            </a:extLst>
          </p:cNvPr>
          <p:cNvSpPr>
            <a:spLocks noGrp="1"/>
          </p:cNvSpPr>
          <p:nvPr>
            <p:ph type="title"/>
          </p:nvPr>
        </p:nvSpPr>
        <p:spPr/>
        <p:txBody>
          <a:bodyPr/>
          <a:lstStyle/>
          <a:p>
            <a:r>
              <a:rPr lang="en-US" dirty="0"/>
              <a:t>Management Theory and Organizational Behavior</a:t>
            </a:r>
          </a:p>
        </p:txBody>
      </p:sp>
    </p:spTree>
    <p:extLst>
      <p:ext uri="{BB962C8B-B14F-4D97-AF65-F5344CB8AC3E}">
        <p14:creationId xmlns:p14="http://schemas.microsoft.com/office/powerpoint/2010/main" val="317793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5FA85-7336-B246-9164-2717BC3BF96E}"/>
              </a:ext>
            </a:extLst>
          </p:cNvPr>
          <p:cNvSpPr>
            <a:spLocks noGrp="1"/>
          </p:cNvSpPr>
          <p:nvPr>
            <p:ph type="title"/>
          </p:nvPr>
        </p:nvSpPr>
        <p:spPr/>
        <p:txBody>
          <a:bodyPr/>
          <a:lstStyle/>
          <a:p>
            <a:r>
              <a:rPr lang="en-US" dirty="0"/>
              <a:t>Module Learning Outcomes</a:t>
            </a:r>
          </a:p>
        </p:txBody>
      </p:sp>
      <p:sp>
        <p:nvSpPr>
          <p:cNvPr id="4" name="Text Placeholder 3">
            <a:extLst>
              <a:ext uri="{FF2B5EF4-FFF2-40B4-BE49-F238E27FC236}">
                <a16:creationId xmlns:a16="http://schemas.microsoft.com/office/drawing/2014/main" id="{DA67CFDE-E5A7-C84A-9B10-D2A33B362978}"/>
              </a:ext>
            </a:extLst>
          </p:cNvPr>
          <p:cNvSpPr>
            <a:spLocks noGrp="1"/>
          </p:cNvSpPr>
          <p:nvPr>
            <p:ph type="body" idx="1"/>
          </p:nvPr>
        </p:nvSpPr>
        <p:spPr/>
        <p:txBody>
          <a:bodyPr/>
          <a:lstStyle/>
          <a:p>
            <a:pPr marL="38100" indent="0">
              <a:buNone/>
            </a:pPr>
            <a:r>
              <a:rPr lang="en-US" dirty="0"/>
              <a:t>Discuss theories of motivations and strategies to improve motivation in the workplace</a:t>
            </a:r>
          </a:p>
          <a:p>
            <a:pPr marL="38100" indent="0">
              <a:buNone/>
            </a:pPr>
            <a:endParaRPr lang="en-US" dirty="0"/>
          </a:p>
          <a:p>
            <a:pPr marL="932688" lvl="1" indent="-457200">
              <a:buNone/>
            </a:pPr>
            <a:r>
              <a:rPr lang="en-US" dirty="0">
                <a:hlinkClick r:id="rId2" action="ppaction://hlinksldjump"/>
              </a:rPr>
              <a:t>6.1: Describe how "motivation" operates in organizational behavior</a:t>
            </a:r>
            <a:endParaRPr lang="en-US" dirty="0"/>
          </a:p>
          <a:p>
            <a:pPr marL="932688" lvl="1" indent="-457200">
              <a:buNone/>
            </a:pPr>
            <a:r>
              <a:rPr lang="en-US" dirty="0">
                <a:hlinkClick r:id="rId3" action="ppaction://hlinksldjump"/>
              </a:rPr>
              <a:t>6.2: Describe various theories of motivation</a:t>
            </a:r>
            <a:endParaRPr lang="en-US" dirty="0"/>
          </a:p>
          <a:p>
            <a:pPr marL="932688" lvl="1" indent="-457200">
              <a:buNone/>
            </a:pPr>
            <a:r>
              <a:rPr lang="en-US" dirty="0">
                <a:hlinkClick r:id="rId4" action="ppaction://hlinksldjump"/>
              </a:rPr>
              <a:t>6.3: Discuss impact of motivation in the workplace</a:t>
            </a:r>
            <a:endParaRPr lang="en-US" dirty="0"/>
          </a:p>
        </p:txBody>
      </p:sp>
    </p:spTree>
    <p:extLst>
      <p:ext uri="{BB962C8B-B14F-4D97-AF65-F5344CB8AC3E}">
        <p14:creationId xmlns:p14="http://schemas.microsoft.com/office/powerpoint/2010/main" val="2520775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7CCB-CF56-244B-9034-AE11AC11B77C}"/>
              </a:ext>
            </a:extLst>
          </p:cNvPr>
          <p:cNvSpPr>
            <a:spLocks noGrp="1"/>
          </p:cNvSpPr>
          <p:nvPr>
            <p:ph type="title"/>
          </p:nvPr>
        </p:nvSpPr>
        <p:spPr/>
        <p:txBody>
          <a:bodyPr/>
          <a:lstStyle/>
          <a:p>
            <a:r>
              <a:rPr lang="en-US" dirty="0"/>
              <a:t>Motivation in Organizational Behavior</a:t>
            </a:r>
          </a:p>
        </p:txBody>
      </p:sp>
    </p:spTree>
    <p:extLst>
      <p:ext uri="{BB962C8B-B14F-4D97-AF65-F5344CB8AC3E}">
        <p14:creationId xmlns:p14="http://schemas.microsoft.com/office/powerpoint/2010/main" val="21416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77EF2-C265-934A-B975-3E5D4088780C}"/>
              </a:ext>
            </a:extLst>
          </p:cNvPr>
          <p:cNvSpPr>
            <a:spLocks noGrp="1"/>
          </p:cNvSpPr>
          <p:nvPr>
            <p:ph type="title"/>
          </p:nvPr>
        </p:nvSpPr>
        <p:spPr/>
        <p:txBody>
          <a:bodyPr/>
          <a:lstStyle/>
          <a:p>
            <a:r>
              <a:rPr lang="en-US" dirty="0"/>
              <a:t>Learning Outcomes: Motivation in Organizational Behavior</a:t>
            </a:r>
          </a:p>
        </p:txBody>
      </p:sp>
      <p:sp>
        <p:nvSpPr>
          <p:cNvPr id="4" name="Text Placeholder 3">
            <a:extLst>
              <a:ext uri="{FF2B5EF4-FFF2-40B4-BE49-F238E27FC236}">
                <a16:creationId xmlns:a16="http://schemas.microsoft.com/office/drawing/2014/main" id="{93D99F56-4DB3-D14F-AA13-0FA8FD7AE0C7}"/>
              </a:ext>
            </a:extLst>
          </p:cNvPr>
          <p:cNvSpPr>
            <a:spLocks noGrp="1"/>
          </p:cNvSpPr>
          <p:nvPr>
            <p:ph type="body" idx="1"/>
          </p:nvPr>
        </p:nvSpPr>
        <p:spPr/>
        <p:txBody>
          <a:bodyPr/>
          <a:lstStyle/>
          <a:p>
            <a:pPr marL="38100" indent="0">
              <a:buNone/>
            </a:pPr>
            <a:r>
              <a:rPr lang="en-US" sz="2400" dirty="0"/>
              <a:t>6.1: Describe how "motivation" operates in organizational behavior 	</a:t>
            </a:r>
          </a:p>
          <a:p>
            <a:pPr marL="582930" lvl="1" indent="0">
              <a:buNone/>
            </a:pPr>
            <a:r>
              <a:rPr lang="en-US" sz="2000" dirty="0"/>
              <a:t>6.1.1: Describe motivation</a:t>
            </a:r>
          </a:p>
          <a:p>
            <a:pPr marL="582930" lvl="1" indent="0">
              <a:buNone/>
            </a:pPr>
            <a:r>
              <a:rPr lang="en-US" sz="2000" dirty="0"/>
              <a:t>6.1.2: Discuss the individual components of motivation</a:t>
            </a:r>
          </a:p>
          <a:p>
            <a:pPr marL="582930" lvl="1" indent="0">
              <a:buNone/>
            </a:pPr>
            <a:r>
              <a:rPr lang="en-US" sz="2000" dirty="0"/>
              <a:t>6.1.3: Discuss the work components of motivation</a:t>
            </a:r>
          </a:p>
          <a:p>
            <a:pPr marL="582930" lvl="1" indent="0">
              <a:buNone/>
            </a:pPr>
            <a:r>
              <a:rPr lang="en-US" sz="2000" dirty="0"/>
              <a:t>6.1.4: Discuss the organizational components of motivation</a:t>
            </a:r>
          </a:p>
        </p:txBody>
      </p:sp>
    </p:spTree>
    <p:extLst>
      <p:ext uri="{BB962C8B-B14F-4D97-AF65-F5344CB8AC3E}">
        <p14:creationId xmlns:p14="http://schemas.microsoft.com/office/powerpoint/2010/main" val="3871954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8693-0991-DA42-8AFE-AA8D1C012406}"/>
              </a:ext>
            </a:extLst>
          </p:cNvPr>
          <p:cNvSpPr>
            <a:spLocks noGrp="1"/>
          </p:cNvSpPr>
          <p:nvPr>
            <p:ph type="title"/>
          </p:nvPr>
        </p:nvSpPr>
        <p:spPr/>
        <p:txBody>
          <a:bodyPr/>
          <a:lstStyle/>
          <a:p>
            <a:r>
              <a:rPr lang="en-US" dirty="0"/>
              <a:t>Define motivation</a:t>
            </a:r>
          </a:p>
        </p:txBody>
      </p:sp>
      <p:pic>
        <p:nvPicPr>
          <p:cNvPr id="5" name="Picture 4" descr="Motivation equals Intensity (how hard a person tries to achieve the goal) plus Direction (the area in which the person is focused) plus Persistence of Effort (the amount of time a person can continue in his effort).">
            <a:extLst>
              <a:ext uri="{FF2B5EF4-FFF2-40B4-BE49-F238E27FC236}">
                <a16:creationId xmlns:a16="http://schemas.microsoft.com/office/drawing/2014/main" id="{ACC59681-4A4B-F743-9601-AFF33EA38DDD}"/>
              </a:ext>
            </a:extLst>
          </p:cNvPr>
          <p:cNvPicPr>
            <a:picLocks noChangeAspect="1"/>
          </p:cNvPicPr>
          <p:nvPr/>
        </p:nvPicPr>
        <p:blipFill>
          <a:blip r:embed="rId2"/>
          <a:stretch>
            <a:fillRect/>
          </a:stretch>
        </p:blipFill>
        <p:spPr>
          <a:xfrm>
            <a:off x="838200" y="2384563"/>
            <a:ext cx="10972800" cy="2857500"/>
          </a:xfrm>
          <a:prstGeom prst="rect">
            <a:avLst/>
          </a:prstGeom>
        </p:spPr>
      </p:pic>
    </p:spTree>
    <p:extLst>
      <p:ext uri="{BB962C8B-B14F-4D97-AF65-F5344CB8AC3E}">
        <p14:creationId xmlns:p14="http://schemas.microsoft.com/office/powerpoint/2010/main" val="3843501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at Work: The Expectancy Framework</a:t>
            </a:r>
          </a:p>
        </p:txBody>
      </p:sp>
      <p:pic>
        <p:nvPicPr>
          <p:cNvPr id="6" name="Picture 2" descr="Effort yields performance, but we must insert expectancy.  Performance yields outcome, but we must insert instrumentality.  Outcome must be rewarded, so we must include valance."/>
          <p:cNvPicPr>
            <a:picLocks noChangeAspect="1" noChangeArrowheads="1"/>
          </p:cNvPicPr>
          <p:nvPr/>
        </p:nvPicPr>
        <p:blipFill>
          <a:blip r:embed="rId3"/>
          <a:srcRect l="1410"/>
          <a:stretch>
            <a:fillRect/>
          </a:stretch>
        </p:blipFill>
        <p:spPr bwMode="auto">
          <a:xfrm>
            <a:off x="891806" y="1871361"/>
            <a:ext cx="11300194" cy="266855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25CE2-357A-554C-B28B-E993B4FDDEF2}"/>
              </a:ext>
            </a:extLst>
          </p:cNvPr>
          <p:cNvSpPr>
            <a:spLocks noGrp="1"/>
          </p:cNvSpPr>
          <p:nvPr>
            <p:ph type="title"/>
          </p:nvPr>
        </p:nvSpPr>
        <p:spPr/>
        <p:txBody>
          <a:bodyPr/>
          <a:lstStyle/>
          <a:p>
            <a:r>
              <a:rPr lang="en-US" dirty="0"/>
              <a:t>Intrinsic vs. Extrinsic Motivation</a:t>
            </a:r>
          </a:p>
        </p:txBody>
      </p:sp>
      <p:pic>
        <p:nvPicPr>
          <p:cNvPr id="4098" name="Picture 2" descr="Image is a human head.  From the human is an arrow showing intrinsic motivation: autonomy, mastery and purpose.  Another arrow into the human head shows extrinsic motivation: compensation, punishment, reward."/>
          <p:cNvPicPr>
            <a:picLocks noChangeAspect="1" noChangeArrowheads="1"/>
          </p:cNvPicPr>
          <p:nvPr/>
        </p:nvPicPr>
        <p:blipFill>
          <a:blip r:embed="rId3"/>
          <a:srcRect/>
          <a:stretch>
            <a:fillRect/>
          </a:stretch>
        </p:blipFill>
        <p:spPr bwMode="auto">
          <a:xfrm>
            <a:off x="1931069" y="1394912"/>
            <a:ext cx="8897852" cy="5102141"/>
          </a:xfrm>
          <a:prstGeom prst="rect">
            <a:avLst/>
          </a:prstGeom>
          <a:noFill/>
          <a:ln w="9525">
            <a:noFill/>
            <a:miter lim="800000"/>
            <a:headEnd/>
            <a:tailEnd/>
          </a:ln>
        </p:spPr>
      </p:pic>
    </p:spTree>
    <p:extLst>
      <p:ext uri="{BB962C8B-B14F-4D97-AF65-F5344CB8AC3E}">
        <p14:creationId xmlns:p14="http://schemas.microsoft.com/office/powerpoint/2010/main" val="59725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Locus of Control and Self-Esteem</a:t>
            </a:r>
          </a:p>
        </p:txBody>
      </p:sp>
      <p:pic>
        <p:nvPicPr>
          <p:cNvPr id="3" name="Picture 2" descr="Two silhouetted figures rest above a two-sided arrow. One end of the arrow indicates an internal locus of control and high self-esteem. The person above this end of the spectrum is labelled active, and states that they control their own destiny. The other end of the arrow indicates an external locus of control and a low self esteem. The person above this end of the spectrum is labelled passive, and states that others control their own destiny. ">
            <a:extLst>
              <a:ext uri="{FF2B5EF4-FFF2-40B4-BE49-F238E27FC236}">
                <a16:creationId xmlns:a16="http://schemas.microsoft.com/office/drawing/2014/main" id="{AD71F49C-2396-AA4E-8024-CFA00053817B}"/>
              </a:ext>
            </a:extLst>
          </p:cNvPr>
          <p:cNvPicPr>
            <a:picLocks noChangeAspect="1"/>
          </p:cNvPicPr>
          <p:nvPr/>
        </p:nvPicPr>
        <p:blipFill>
          <a:blip r:embed="rId3"/>
          <a:stretch>
            <a:fillRect/>
          </a:stretch>
        </p:blipFill>
        <p:spPr>
          <a:xfrm>
            <a:off x="2673178" y="1931085"/>
            <a:ext cx="6845643" cy="413590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Also to be considered…</a:t>
            </a:r>
          </a:p>
        </p:txBody>
      </p:sp>
      <p:sp>
        <p:nvSpPr>
          <p:cNvPr id="21" name="TextBox 20"/>
          <p:cNvSpPr txBox="1"/>
          <p:nvPr/>
        </p:nvSpPr>
        <p:spPr>
          <a:xfrm>
            <a:off x="1788115" y="5694947"/>
            <a:ext cx="3145413" cy="523220"/>
          </a:xfrm>
          <a:prstGeom prst="rect">
            <a:avLst/>
          </a:prstGeom>
          <a:noFill/>
        </p:spPr>
        <p:txBody>
          <a:bodyPr wrap="none" rtlCol="0">
            <a:spAutoFit/>
          </a:bodyPr>
          <a:lstStyle/>
          <a:p>
            <a:r>
              <a:rPr lang="en-US" sz="2800" dirty="0">
                <a:latin typeface="Century Gothic" pitchFamily="34" charset="0"/>
              </a:rPr>
              <a:t>Employee Needs</a:t>
            </a:r>
          </a:p>
        </p:txBody>
      </p:sp>
      <p:pic>
        <p:nvPicPr>
          <p:cNvPr id="56322" name="Picture 2" descr="Four People Holding Signage.  Three of those signs are green check marks, one is a red x, indicating that employee needs are not all met."/>
          <p:cNvPicPr>
            <a:picLocks noChangeAspect="1" noChangeArrowheads="1"/>
          </p:cNvPicPr>
          <p:nvPr/>
        </p:nvPicPr>
        <p:blipFill>
          <a:blip r:embed="rId3"/>
          <a:srcRect/>
          <a:stretch>
            <a:fillRect/>
          </a:stretch>
        </p:blipFill>
        <p:spPr bwMode="auto">
          <a:xfrm>
            <a:off x="914401" y="2174104"/>
            <a:ext cx="5549675" cy="32461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p:cNvSpPr txBox="1"/>
          <p:nvPr/>
        </p:nvSpPr>
        <p:spPr>
          <a:xfrm>
            <a:off x="7406992" y="5694947"/>
            <a:ext cx="3575018" cy="523220"/>
          </a:xfrm>
          <a:prstGeom prst="rect">
            <a:avLst/>
          </a:prstGeom>
          <a:noFill/>
        </p:spPr>
        <p:txBody>
          <a:bodyPr wrap="none" rtlCol="0">
            <a:spAutoFit/>
          </a:bodyPr>
          <a:lstStyle/>
          <a:p>
            <a:r>
              <a:rPr lang="en-US" sz="2800" dirty="0">
                <a:latin typeface="Century Gothic" pitchFamily="34" charset="0"/>
              </a:rPr>
              <a:t>Cultural Differences</a:t>
            </a:r>
          </a:p>
        </p:txBody>
      </p:sp>
      <p:pic>
        <p:nvPicPr>
          <p:cNvPr id="56325" name="Picture 5" descr="Two Person Standing Near Assorted-color Paper Lanterns, indicating a robust Asian culture different from our western one."/>
          <p:cNvPicPr>
            <a:picLocks noChangeAspect="1" noChangeArrowheads="1"/>
          </p:cNvPicPr>
          <p:nvPr/>
        </p:nvPicPr>
        <p:blipFill>
          <a:blip r:embed="rId4"/>
          <a:srcRect/>
          <a:stretch>
            <a:fillRect/>
          </a:stretch>
        </p:blipFill>
        <p:spPr bwMode="auto">
          <a:xfrm>
            <a:off x="6670890" y="2176650"/>
            <a:ext cx="5314982" cy="32461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Design</a:t>
            </a:r>
          </a:p>
        </p:txBody>
      </p:sp>
      <p:sp>
        <p:nvSpPr>
          <p:cNvPr id="3" name="Text Placeholder 2"/>
          <p:cNvSpPr>
            <a:spLocks noGrp="1"/>
          </p:cNvSpPr>
          <p:nvPr>
            <p:ph type="body" idx="1"/>
          </p:nvPr>
        </p:nvSpPr>
        <p:spPr>
          <a:xfrm>
            <a:off x="838200" y="1825625"/>
            <a:ext cx="4969476" cy="4351338"/>
          </a:xfrm>
        </p:spPr>
        <p:txBody>
          <a:bodyPr/>
          <a:lstStyle/>
          <a:p>
            <a:r>
              <a:rPr lang="en-US" dirty="0"/>
              <a:t>Managers should tailor jobs to meet employee needs by striking a balance of these five elements</a:t>
            </a:r>
          </a:p>
          <a:p>
            <a:r>
              <a:rPr lang="en-US" dirty="0"/>
              <a:t>The right combination of these elements can serve the individual’s intrinsic motivations</a:t>
            </a:r>
          </a:p>
        </p:txBody>
      </p:sp>
      <p:pic>
        <p:nvPicPr>
          <p:cNvPr id="3074" name="Picture 2" descr="Circle of job design featuring five major aspects: skill variety, task identity, task significance, autonomy and feedback."/>
          <p:cNvPicPr>
            <a:picLocks noChangeAspect="1" noChangeArrowheads="1"/>
          </p:cNvPicPr>
          <p:nvPr/>
        </p:nvPicPr>
        <p:blipFill>
          <a:blip r:embed="rId3"/>
          <a:srcRect/>
          <a:stretch>
            <a:fillRect/>
          </a:stretch>
        </p:blipFill>
        <p:spPr bwMode="auto">
          <a:xfrm>
            <a:off x="5807676" y="1488080"/>
            <a:ext cx="6060415" cy="4563478"/>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Working Conditions</a:t>
            </a:r>
          </a:p>
        </p:txBody>
      </p:sp>
      <p:pic>
        <p:nvPicPr>
          <p:cNvPr id="53251" name="Picture 3" descr="A drawing of a man at a flip chart, training three other employees"/>
          <p:cNvPicPr>
            <a:picLocks noChangeAspect="1" noChangeArrowheads="1"/>
          </p:cNvPicPr>
          <p:nvPr/>
        </p:nvPicPr>
        <p:blipFill>
          <a:blip r:embed="rId3"/>
          <a:srcRect/>
          <a:stretch>
            <a:fillRect/>
          </a:stretch>
        </p:blipFill>
        <p:spPr bwMode="auto">
          <a:xfrm>
            <a:off x="1246440" y="1675920"/>
            <a:ext cx="4865604" cy="4195491"/>
          </a:xfrm>
          <a:prstGeom prst="rect">
            <a:avLst/>
          </a:prstGeom>
          <a:noFill/>
          <a:ln w="28575">
            <a:solidFill>
              <a:schemeClr val="tx1"/>
            </a:solidFill>
          </a:ln>
        </p:spPr>
      </p:pic>
      <p:pic>
        <p:nvPicPr>
          <p:cNvPr id="53253" name="Picture 5" descr="Person in Welding Mask While Welding a Metal Bar, signifying working conditions"/>
          <p:cNvPicPr>
            <a:picLocks noChangeAspect="1" noChangeArrowheads="1"/>
          </p:cNvPicPr>
          <p:nvPr/>
        </p:nvPicPr>
        <p:blipFill>
          <a:blip r:embed="rId4"/>
          <a:srcRect b="5410"/>
          <a:stretch>
            <a:fillRect/>
          </a:stretch>
        </p:blipFill>
        <p:spPr bwMode="auto">
          <a:xfrm>
            <a:off x="7239800" y="1636295"/>
            <a:ext cx="4069048" cy="4347411"/>
          </a:xfrm>
          <a:prstGeom prst="rect">
            <a:avLst/>
          </a:prstGeom>
          <a:noFill/>
          <a:ln w="28575">
            <a:solidFill>
              <a:schemeClr val="tx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Management Theories (early 1900s)</a:t>
            </a:r>
          </a:p>
        </p:txBody>
      </p:sp>
      <p:sp>
        <p:nvSpPr>
          <p:cNvPr id="3" name="Text Placeholder 2"/>
          <p:cNvSpPr>
            <a:spLocks noGrp="1"/>
          </p:cNvSpPr>
          <p:nvPr>
            <p:ph type="body" idx="1"/>
          </p:nvPr>
        </p:nvSpPr>
        <p:spPr/>
        <p:txBody>
          <a:bodyPr/>
          <a:lstStyle/>
          <a:p>
            <a:r>
              <a:rPr lang="en-US" dirty="0"/>
              <a:t>Scientific Management Theory (Taylor, 1880-1910)</a:t>
            </a:r>
          </a:p>
          <a:p>
            <a:pPr lvl="1"/>
            <a:r>
              <a:rPr lang="en-US" dirty="0"/>
              <a:t>Championed the efficient and effective completion of tasks</a:t>
            </a:r>
          </a:p>
          <a:p>
            <a:pPr lvl="1"/>
            <a:r>
              <a:rPr lang="en-US" dirty="0"/>
              <a:t>The primary goal of scientific management is to increase efficiency. When Taylor began his scientific management experiments, he focused on increasing efficiency by reducing the amount of time needed to perform tasks. </a:t>
            </a:r>
          </a:p>
          <a:p>
            <a:pPr lvl="1"/>
            <a:endParaRPr lang="en-US" dirty="0"/>
          </a:p>
          <a:p>
            <a:r>
              <a:rPr lang="en-US" dirty="0"/>
              <a:t>The Principles of Scientific Management</a:t>
            </a:r>
          </a:p>
          <a:p>
            <a:r>
              <a:rPr lang="en-US" sz="1400" dirty="0"/>
              <a:t>Choose methods based on science: Use the scientific method to determine the most efficient way to complete a task. Focus on increasing productivity and profits.</a:t>
            </a:r>
          </a:p>
          <a:p>
            <a:r>
              <a:rPr lang="en-US" sz="1400" dirty="0"/>
              <a:t>Assign workers to tasks based on their natural skillset: Get to know your workers, discover what they’re good at, and place them where their skills will be the most useful.</a:t>
            </a:r>
          </a:p>
          <a:p>
            <a:r>
              <a:rPr lang="en-US" sz="1400" dirty="0"/>
              <a:t>Monitor your workers’ performance: Observe what your workers are doing while they are on the clock so that you can quickly address any problems. If some workers are confused or unproductive, it is up to their managers to step in and fix the issue.</a:t>
            </a:r>
          </a:p>
          <a:p>
            <a:r>
              <a:rPr lang="en-US" sz="1400" dirty="0"/>
              <a:t>Divide workloads appropriately between workers and managers: Make sure that managers understand how to plan and train workers and that workers understand how to implement those plans.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Setting </a:t>
            </a:r>
          </a:p>
        </p:txBody>
      </p:sp>
      <p:sp>
        <p:nvSpPr>
          <p:cNvPr id="3" name="Text Placeholder 2"/>
          <p:cNvSpPr>
            <a:spLocks noGrp="1"/>
          </p:cNvSpPr>
          <p:nvPr>
            <p:ph type="body" idx="1"/>
          </p:nvPr>
        </p:nvSpPr>
        <p:spPr>
          <a:xfrm>
            <a:off x="884035" y="1635413"/>
            <a:ext cx="3669631" cy="4351338"/>
          </a:xfrm>
        </p:spPr>
        <p:txBody>
          <a:bodyPr/>
          <a:lstStyle/>
          <a:p>
            <a:r>
              <a:rPr lang="en-US" dirty="0"/>
              <a:t>Management by Objective (MBO)</a:t>
            </a:r>
          </a:p>
          <a:p>
            <a:endParaRPr lang="en-US" dirty="0"/>
          </a:p>
          <a:p>
            <a:r>
              <a:rPr lang="en-US" dirty="0"/>
              <a:t>Goals should be</a:t>
            </a:r>
          </a:p>
          <a:p>
            <a:pPr lvl="1"/>
            <a:r>
              <a:rPr lang="en-US" dirty="0"/>
              <a:t>Specific</a:t>
            </a:r>
          </a:p>
          <a:p>
            <a:pPr lvl="1"/>
            <a:r>
              <a:rPr lang="en-US" dirty="0"/>
              <a:t>Measurable</a:t>
            </a:r>
          </a:p>
          <a:p>
            <a:pPr lvl="1"/>
            <a:r>
              <a:rPr lang="en-US" dirty="0"/>
              <a:t>Attainable</a:t>
            </a:r>
          </a:p>
          <a:p>
            <a:pPr lvl="1"/>
            <a:r>
              <a:rPr lang="en-US" dirty="0"/>
              <a:t>Reasonable</a:t>
            </a:r>
          </a:p>
          <a:p>
            <a:pPr lvl="1"/>
            <a:r>
              <a:rPr lang="en-US" dirty="0"/>
              <a:t>Time-bound or </a:t>
            </a:r>
            <a:br>
              <a:rPr lang="en-US" dirty="0"/>
            </a:br>
            <a:r>
              <a:rPr lang="en-US" dirty="0"/>
              <a:t>time-specific</a:t>
            </a:r>
          </a:p>
        </p:txBody>
      </p:sp>
      <p:pic>
        <p:nvPicPr>
          <p:cNvPr id="6146" name="Picture 2" descr="Image depicts company goals at the top.  Those company goals funnel to three sets of department goals.  Each of those department goals funnel to three individual goals."/>
          <p:cNvPicPr>
            <a:picLocks noChangeAspect="1" noChangeArrowheads="1"/>
          </p:cNvPicPr>
          <p:nvPr/>
        </p:nvPicPr>
        <p:blipFill>
          <a:blip r:embed="rId3"/>
          <a:srcRect l="3371" r="4438"/>
          <a:stretch>
            <a:fillRect/>
          </a:stretch>
        </p:blipFill>
        <p:spPr bwMode="auto">
          <a:xfrm>
            <a:off x="4419561" y="1530483"/>
            <a:ext cx="7331242" cy="4118309"/>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67373-132B-474F-8FCE-A2464FE58AA9}"/>
              </a:ext>
            </a:extLst>
          </p:cNvPr>
          <p:cNvSpPr>
            <a:spLocks noGrp="1"/>
          </p:cNvSpPr>
          <p:nvPr>
            <p:ph type="title"/>
          </p:nvPr>
        </p:nvSpPr>
        <p:spPr/>
        <p:txBody>
          <a:bodyPr/>
          <a:lstStyle/>
          <a:p>
            <a:r>
              <a:rPr lang="en-US" dirty="0"/>
              <a:t>Corporate Culture</a:t>
            </a:r>
          </a:p>
        </p:txBody>
      </p:sp>
      <p:sp>
        <p:nvSpPr>
          <p:cNvPr id="3" name="Text Placeholder 2">
            <a:extLst>
              <a:ext uri="{FF2B5EF4-FFF2-40B4-BE49-F238E27FC236}">
                <a16:creationId xmlns:a16="http://schemas.microsoft.com/office/drawing/2014/main" id="{6B5E7449-6F18-9E46-8B70-1864099FEDA3}"/>
              </a:ext>
            </a:extLst>
          </p:cNvPr>
          <p:cNvSpPr>
            <a:spLocks noGrp="1"/>
          </p:cNvSpPr>
          <p:nvPr>
            <p:ph type="body" idx="1"/>
          </p:nvPr>
        </p:nvSpPr>
        <p:spPr/>
        <p:txBody>
          <a:bodyPr/>
          <a:lstStyle/>
          <a:p>
            <a:r>
              <a:rPr lang="en-US" dirty="0"/>
              <a:t>Benefits</a:t>
            </a:r>
          </a:p>
          <a:p>
            <a:pPr lvl="1"/>
            <a:r>
              <a:rPr lang="en-US" dirty="0"/>
              <a:t>Fosters teamwork</a:t>
            </a:r>
          </a:p>
          <a:p>
            <a:pPr lvl="1"/>
            <a:r>
              <a:rPr lang="en-US" dirty="0"/>
              <a:t>Encourages wellness</a:t>
            </a:r>
          </a:p>
          <a:p>
            <a:r>
              <a:rPr lang="en-US" dirty="0"/>
              <a:t>Disadvantage</a:t>
            </a:r>
          </a:p>
          <a:p>
            <a:pPr lvl="1"/>
            <a:r>
              <a:rPr lang="en-US" dirty="0"/>
              <a:t>Company Politics</a:t>
            </a:r>
          </a:p>
          <a:p>
            <a:pPr lvl="1"/>
            <a:r>
              <a:rPr lang="en-US" dirty="0"/>
              <a:t>Gossip</a:t>
            </a:r>
          </a:p>
        </p:txBody>
      </p:sp>
      <p:pic>
        <p:nvPicPr>
          <p:cNvPr id="48132" name="Picture 4" descr="Hands, Finger, Touch, Team, Teamwork, Together"/>
          <p:cNvPicPr>
            <a:picLocks noChangeAspect="1" noChangeArrowheads="1"/>
          </p:cNvPicPr>
          <p:nvPr/>
        </p:nvPicPr>
        <p:blipFill rotWithShape="1">
          <a:blip r:embed="rId3"/>
          <a:srcRect l="13344" t="1" r="42211" b="8"/>
          <a:stretch/>
        </p:blipFill>
        <p:spPr bwMode="auto">
          <a:xfrm>
            <a:off x="6281350" y="1690690"/>
            <a:ext cx="4890133" cy="4893276"/>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Leaders and Co-workers</a:t>
            </a:r>
          </a:p>
        </p:txBody>
      </p:sp>
      <p:pic>
        <p:nvPicPr>
          <p:cNvPr id="47106" name="Picture 2" descr="Group of Coworkers Playing Uno Cards at lunch"/>
          <p:cNvPicPr>
            <a:picLocks noChangeAspect="1" noChangeArrowheads="1"/>
          </p:cNvPicPr>
          <p:nvPr/>
        </p:nvPicPr>
        <p:blipFill>
          <a:blip r:embed="rId3"/>
          <a:srcRect/>
          <a:stretch>
            <a:fillRect/>
          </a:stretch>
        </p:blipFill>
        <p:spPr bwMode="auto">
          <a:xfrm>
            <a:off x="1050926" y="2114550"/>
            <a:ext cx="5572125" cy="3714750"/>
          </a:xfrm>
          <a:prstGeom prst="rect">
            <a:avLst/>
          </a:prstGeom>
          <a:noFill/>
          <a:ln w="28575">
            <a:noFill/>
          </a:ln>
        </p:spPr>
      </p:pic>
      <p:pic>
        <p:nvPicPr>
          <p:cNvPr id="47108" name="Picture 4" descr="Stick figure boss with a bull horn yelling at and startling employee"/>
          <p:cNvPicPr>
            <a:picLocks noChangeAspect="1" noChangeArrowheads="1"/>
          </p:cNvPicPr>
          <p:nvPr/>
        </p:nvPicPr>
        <p:blipFill>
          <a:blip r:embed="rId4"/>
          <a:srcRect l="6511" r="11123"/>
          <a:stretch>
            <a:fillRect/>
          </a:stretch>
        </p:blipFill>
        <p:spPr bwMode="auto">
          <a:xfrm>
            <a:off x="6972300" y="2096997"/>
            <a:ext cx="4705350" cy="3808503"/>
          </a:xfrm>
          <a:prstGeom prst="rect">
            <a:avLst/>
          </a:prstGeom>
          <a:noFill/>
          <a:ln w="2857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Equity</a:t>
            </a:r>
          </a:p>
        </p:txBody>
      </p:sp>
      <p:sp>
        <p:nvSpPr>
          <p:cNvPr id="3" name="Text Placeholder 2"/>
          <p:cNvSpPr>
            <a:spLocks noGrp="1"/>
          </p:cNvSpPr>
          <p:nvPr>
            <p:ph type="body" idx="1"/>
          </p:nvPr>
        </p:nvSpPr>
        <p:spPr>
          <a:xfrm>
            <a:off x="838201" y="1825625"/>
            <a:ext cx="4495800" cy="4117975"/>
          </a:xfrm>
        </p:spPr>
        <p:txBody>
          <a:bodyPr/>
          <a:lstStyle/>
          <a:p>
            <a:r>
              <a:rPr lang="en-US" dirty="0"/>
              <a:t>An employee’s sense that everyone is being treated fairly and the same as one another</a:t>
            </a:r>
          </a:p>
        </p:txBody>
      </p:sp>
      <p:pic>
        <p:nvPicPr>
          <p:cNvPr id="46082" name="Picture 2" descr="Stick figure holding the scales of justice"/>
          <p:cNvPicPr>
            <a:picLocks noChangeAspect="1" noChangeArrowheads="1"/>
          </p:cNvPicPr>
          <p:nvPr/>
        </p:nvPicPr>
        <p:blipFill>
          <a:blip r:embed="rId3"/>
          <a:srcRect/>
          <a:stretch>
            <a:fillRect/>
          </a:stretch>
        </p:blipFill>
        <p:spPr bwMode="auto">
          <a:xfrm>
            <a:off x="5334000" y="0"/>
            <a:ext cx="6858000" cy="6858001"/>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D71F9-3A17-AA4D-B48F-25320EB3B298}"/>
              </a:ext>
            </a:extLst>
          </p:cNvPr>
          <p:cNvSpPr>
            <a:spLocks noGrp="1"/>
          </p:cNvSpPr>
          <p:nvPr>
            <p:ph type="title"/>
          </p:nvPr>
        </p:nvSpPr>
        <p:spPr/>
        <p:txBody>
          <a:bodyPr/>
          <a:lstStyle/>
          <a:p>
            <a:r>
              <a:rPr lang="en-US" dirty="0"/>
              <a:t>Theories of Motivation</a:t>
            </a:r>
          </a:p>
        </p:txBody>
      </p:sp>
    </p:spTree>
    <p:extLst>
      <p:ext uri="{BB962C8B-B14F-4D97-AF65-F5344CB8AC3E}">
        <p14:creationId xmlns:p14="http://schemas.microsoft.com/office/powerpoint/2010/main" val="2968580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77EF2-C265-934A-B975-3E5D4088780C}"/>
              </a:ext>
            </a:extLst>
          </p:cNvPr>
          <p:cNvSpPr>
            <a:spLocks noGrp="1"/>
          </p:cNvSpPr>
          <p:nvPr>
            <p:ph type="title"/>
          </p:nvPr>
        </p:nvSpPr>
        <p:spPr/>
        <p:txBody>
          <a:bodyPr/>
          <a:lstStyle/>
          <a:p>
            <a:r>
              <a:rPr lang="en-US" dirty="0"/>
              <a:t>Learning Outcomes: Theories of Motivation</a:t>
            </a:r>
          </a:p>
        </p:txBody>
      </p:sp>
      <p:sp>
        <p:nvSpPr>
          <p:cNvPr id="4" name="Text Placeholder 3">
            <a:extLst>
              <a:ext uri="{FF2B5EF4-FFF2-40B4-BE49-F238E27FC236}">
                <a16:creationId xmlns:a16="http://schemas.microsoft.com/office/drawing/2014/main" id="{93D99F56-4DB3-D14F-AA13-0FA8FD7AE0C7}"/>
              </a:ext>
            </a:extLst>
          </p:cNvPr>
          <p:cNvSpPr>
            <a:spLocks noGrp="1"/>
          </p:cNvSpPr>
          <p:nvPr>
            <p:ph type="body" idx="1"/>
          </p:nvPr>
        </p:nvSpPr>
        <p:spPr/>
        <p:txBody>
          <a:bodyPr/>
          <a:lstStyle/>
          <a:p>
            <a:pPr marL="38100" indent="0">
              <a:buNone/>
            </a:pPr>
            <a:r>
              <a:rPr lang="en-US" sz="2400" dirty="0"/>
              <a:t>6.2: Describe various theories of motivation 	</a:t>
            </a:r>
          </a:p>
          <a:p>
            <a:pPr marL="582930" lvl="1" indent="0">
              <a:buNone/>
            </a:pPr>
            <a:r>
              <a:rPr lang="en-US" sz="2000" dirty="0"/>
              <a:t>6.2.1: Explain the role of the Hawthorne effect in management</a:t>
            </a:r>
          </a:p>
          <a:p>
            <a:pPr marL="582930" lvl="1" indent="0">
              <a:buNone/>
            </a:pPr>
            <a:r>
              <a:rPr lang="en-US" sz="2000" dirty="0"/>
              <a:t>6.2.2: List the various levels of needs in Maslow's hierarchy</a:t>
            </a:r>
          </a:p>
          <a:p>
            <a:pPr marL="582930" lvl="1" indent="0">
              <a:buNone/>
            </a:pPr>
            <a:r>
              <a:rPr lang="en-US" sz="2000" dirty="0"/>
              <a:t>6.2.3: Summarize the changes to Maslow's hierarchy of needs in Alderfer's ERG theory</a:t>
            </a:r>
          </a:p>
          <a:p>
            <a:pPr marL="582930" lvl="1" indent="0">
              <a:buNone/>
            </a:pPr>
            <a:r>
              <a:rPr lang="en-US" sz="2000" dirty="0"/>
              <a:t>6.2.4: Describe how employees might be motivated using McClelland's acquired needs theory</a:t>
            </a:r>
          </a:p>
          <a:p>
            <a:pPr marL="582930" lvl="1" indent="0">
              <a:buNone/>
            </a:pPr>
            <a:r>
              <a:rPr lang="en-US" sz="2000" dirty="0"/>
              <a:t>6.2.5: Differentiate between Theory X and Theory Y</a:t>
            </a:r>
          </a:p>
          <a:p>
            <a:pPr marL="582930" lvl="1" indent="0">
              <a:buNone/>
            </a:pPr>
            <a:r>
              <a:rPr lang="en-US" sz="2000" dirty="0"/>
              <a:t>6.2.6: Explain the difference between intrinsic and extrinsic motivators in Herzberg's two-factor theory</a:t>
            </a:r>
          </a:p>
        </p:txBody>
      </p:sp>
    </p:spTree>
    <p:extLst>
      <p:ext uri="{BB962C8B-B14F-4D97-AF65-F5344CB8AC3E}">
        <p14:creationId xmlns:p14="http://schemas.microsoft.com/office/powerpoint/2010/main" val="4172487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Hawthorne Effect (1920s) </a:t>
            </a:r>
          </a:p>
        </p:txBody>
      </p:sp>
      <p:sp>
        <p:nvSpPr>
          <p:cNvPr id="3" name="Text Placeholder 2"/>
          <p:cNvSpPr>
            <a:spLocks noGrp="1"/>
          </p:cNvSpPr>
          <p:nvPr>
            <p:ph type="body" idx="1"/>
          </p:nvPr>
        </p:nvSpPr>
        <p:spPr>
          <a:xfrm>
            <a:off x="838200" y="5297213"/>
            <a:ext cx="10515600" cy="879749"/>
          </a:xfrm>
        </p:spPr>
        <p:txBody>
          <a:bodyPr/>
          <a:lstStyle/>
          <a:p>
            <a:pPr>
              <a:buNone/>
            </a:pPr>
            <a:r>
              <a:rPr lang="en-US" b="1" dirty="0"/>
              <a:t>What you need to know:</a:t>
            </a:r>
            <a:endParaRPr lang="en-US" dirty="0"/>
          </a:p>
          <a:p>
            <a:pPr marL="0" indent="3175">
              <a:buNone/>
            </a:pPr>
            <a:r>
              <a:rPr lang="en-US" dirty="0"/>
              <a:t>Job satisfaction and social issues impact productivity more than pay and working conditions</a:t>
            </a:r>
          </a:p>
        </p:txBody>
      </p:sp>
      <p:pic>
        <p:nvPicPr>
          <p:cNvPr id="12290" name="Picture 2" descr="Photo of Western Electric Company in the 1920s, where the studies took place"/>
          <p:cNvPicPr>
            <a:picLocks noChangeAspect="1" noChangeArrowheads="1"/>
          </p:cNvPicPr>
          <p:nvPr/>
        </p:nvPicPr>
        <p:blipFill>
          <a:blip r:embed="rId3"/>
          <a:srcRect/>
          <a:stretch>
            <a:fillRect/>
          </a:stretch>
        </p:blipFill>
        <p:spPr bwMode="auto">
          <a:xfrm>
            <a:off x="997825" y="1353700"/>
            <a:ext cx="10251801" cy="381739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Maslow’s Hierarchy</a:t>
            </a:r>
          </a:p>
        </p:txBody>
      </p:sp>
      <p:sp>
        <p:nvSpPr>
          <p:cNvPr id="6" name="Text Placeholder 2"/>
          <p:cNvSpPr>
            <a:spLocks noGrp="1"/>
          </p:cNvSpPr>
          <p:nvPr>
            <p:ph type="body" idx="1"/>
          </p:nvPr>
        </p:nvSpPr>
        <p:spPr>
          <a:xfrm>
            <a:off x="869731" y="2664371"/>
            <a:ext cx="4585138" cy="879749"/>
          </a:xfrm>
        </p:spPr>
        <p:txBody>
          <a:bodyPr/>
          <a:lstStyle/>
          <a:p>
            <a:pPr>
              <a:buNone/>
            </a:pPr>
            <a:r>
              <a:rPr lang="en-US" b="1" dirty="0"/>
              <a:t>What you need to know:</a:t>
            </a:r>
            <a:endParaRPr lang="en-US" dirty="0"/>
          </a:p>
          <a:p>
            <a:pPr marL="0" indent="3175">
              <a:buNone/>
            </a:pPr>
            <a:r>
              <a:rPr lang="en-US" dirty="0"/>
              <a:t>Maslow depicted five levels of human need and declared that they needed to be fulfilled in order (from the foundation up)</a:t>
            </a:r>
          </a:p>
          <a:p>
            <a:pPr marL="0" indent="3175">
              <a:buNone/>
            </a:pPr>
            <a:endParaRPr lang="en-US" dirty="0"/>
          </a:p>
          <a:p>
            <a:pPr marL="0" indent="3175">
              <a:buNone/>
            </a:pPr>
            <a:endParaRPr lang="en-US" dirty="0"/>
          </a:p>
        </p:txBody>
      </p:sp>
      <p:pic>
        <p:nvPicPr>
          <p:cNvPr id="13314" name="Picture 2" descr="Maslow's Hierarchy of needs is characteristically depicted in a triangle with five layers.  Physiological needs of food, water, shelter are the bottom of the triangle.  Next is the layer featuring security, then the layer that features social needs (family, intimate relationships).  Finally, esteem and then, at the top of the triangle, self-actualization."/>
          <p:cNvPicPr>
            <a:picLocks noChangeAspect="1" noChangeArrowheads="1"/>
          </p:cNvPicPr>
          <p:nvPr/>
        </p:nvPicPr>
        <p:blipFill>
          <a:blip r:embed="rId3"/>
          <a:srcRect t="9245"/>
          <a:stretch>
            <a:fillRect/>
          </a:stretch>
        </p:blipFill>
        <p:spPr bwMode="auto">
          <a:xfrm>
            <a:off x="6227379" y="228369"/>
            <a:ext cx="5817689" cy="6316724"/>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Aldefer’s</a:t>
            </a:r>
            <a:r>
              <a:rPr lang="en-US" dirty="0"/>
              <a:t> ERG Theory - Clayton Paul Alderfer</a:t>
            </a:r>
          </a:p>
        </p:txBody>
      </p:sp>
      <p:sp>
        <p:nvSpPr>
          <p:cNvPr id="11" name="Rectangle 10">
            <a:extLst>
              <a:ext uri="{FF2B5EF4-FFF2-40B4-BE49-F238E27FC236}">
                <a16:creationId xmlns:a16="http://schemas.microsoft.com/office/drawing/2014/main" id="{CAAC2147-BB1D-3347-8987-14F125802ACC}"/>
              </a:ext>
            </a:extLst>
          </p:cNvPr>
          <p:cNvSpPr/>
          <p:nvPr/>
        </p:nvSpPr>
        <p:spPr>
          <a:xfrm>
            <a:off x="8375903" y="1690690"/>
            <a:ext cx="2743941" cy="1938992"/>
          </a:xfrm>
          <a:prstGeom prst="rect">
            <a:avLst/>
          </a:prstGeom>
        </p:spPr>
        <p:txBody>
          <a:bodyPr wrap="square">
            <a:spAutoFit/>
          </a:bodyPr>
          <a:lstStyle/>
          <a:p>
            <a:r>
              <a:rPr lang="en-US" sz="4000" b="1" dirty="0">
                <a:latin typeface="Century Gothic" panose="020B0502020202020204" pitchFamily="34" charset="0"/>
              </a:rPr>
              <a:t>E</a:t>
            </a:r>
            <a:r>
              <a:rPr lang="en-US" sz="2800" dirty="0">
                <a:latin typeface="Century Gothic" panose="020B0502020202020204" pitchFamily="34" charset="0"/>
              </a:rPr>
              <a:t>xistence</a:t>
            </a:r>
            <a:endParaRPr lang="en-US" sz="2800" b="1" dirty="0">
              <a:latin typeface="Century Gothic" panose="020B0502020202020204" pitchFamily="34" charset="0"/>
            </a:endParaRPr>
          </a:p>
          <a:p>
            <a:r>
              <a:rPr lang="en-US" sz="4000" b="1" dirty="0">
                <a:latin typeface="Century Gothic" panose="020B0502020202020204" pitchFamily="34" charset="0"/>
              </a:rPr>
              <a:t>R</a:t>
            </a:r>
            <a:r>
              <a:rPr lang="en-US" sz="2800" dirty="0">
                <a:latin typeface="Century Gothic" panose="020B0502020202020204" pitchFamily="34" charset="0"/>
              </a:rPr>
              <a:t>elatedness</a:t>
            </a:r>
          </a:p>
          <a:p>
            <a:r>
              <a:rPr lang="en-US" sz="4000" b="1" dirty="0">
                <a:latin typeface="Century Gothic" panose="020B0502020202020204" pitchFamily="34" charset="0"/>
              </a:rPr>
              <a:t>G</a:t>
            </a:r>
            <a:r>
              <a:rPr lang="en-US" sz="2800" dirty="0">
                <a:latin typeface="Century Gothic" panose="020B0502020202020204" pitchFamily="34" charset="0"/>
              </a:rPr>
              <a:t>rowth</a:t>
            </a:r>
          </a:p>
        </p:txBody>
      </p:sp>
      <p:sp>
        <p:nvSpPr>
          <p:cNvPr id="5" name="TextBox 4">
            <a:extLst>
              <a:ext uri="{FF2B5EF4-FFF2-40B4-BE49-F238E27FC236}">
                <a16:creationId xmlns:a16="http://schemas.microsoft.com/office/drawing/2014/main" id="{5126B66A-AE2C-DF9D-5DDF-F39E6410BE41}"/>
              </a:ext>
            </a:extLst>
          </p:cNvPr>
          <p:cNvSpPr txBox="1"/>
          <p:nvPr/>
        </p:nvSpPr>
        <p:spPr>
          <a:xfrm>
            <a:off x="970766" y="1772539"/>
            <a:ext cx="7171181" cy="3970318"/>
          </a:xfrm>
          <a:prstGeom prst="rect">
            <a:avLst/>
          </a:prstGeom>
          <a:noFill/>
        </p:spPr>
        <p:txBody>
          <a:bodyPr wrap="square">
            <a:spAutoFit/>
          </a:bodyPr>
          <a:lstStyle/>
          <a:p>
            <a:r>
              <a:rPr lang="en-US" b="1" dirty="0"/>
              <a:t>Alderfer’s ERG theory</a:t>
            </a:r>
            <a:r>
              <a:rPr lang="en-US" dirty="0"/>
              <a:t> suggests that there are three groups of core needs: </a:t>
            </a:r>
            <a:r>
              <a:rPr lang="en-US" b="1" dirty="0"/>
              <a:t>existence</a:t>
            </a:r>
            <a:r>
              <a:rPr lang="en-US" dirty="0"/>
              <a:t> (</a:t>
            </a:r>
            <a:r>
              <a:rPr lang="en-US" b="1" dirty="0"/>
              <a:t>E</a:t>
            </a:r>
            <a:r>
              <a:rPr lang="en-US" dirty="0"/>
              <a:t>), </a:t>
            </a:r>
            <a:r>
              <a:rPr lang="en-US" b="1" dirty="0"/>
              <a:t>relatedness</a:t>
            </a:r>
            <a:r>
              <a:rPr lang="en-US" dirty="0"/>
              <a:t> (</a:t>
            </a:r>
            <a:r>
              <a:rPr lang="en-US" b="1" dirty="0"/>
              <a:t>R</a:t>
            </a:r>
            <a:r>
              <a:rPr lang="en-US" dirty="0"/>
              <a:t>), and </a:t>
            </a:r>
            <a:r>
              <a:rPr lang="en-US" b="1" dirty="0"/>
              <a:t>growth</a:t>
            </a:r>
            <a:r>
              <a:rPr lang="en-US" dirty="0"/>
              <a:t> (</a:t>
            </a:r>
            <a:r>
              <a:rPr lang="en-US" b="1" dirty="0"/>
              <a:t>G</a:t>
            </a:r>
            <a:r>
              <a:rPr lang="en-US" dirty="0"/>
              <a:t>)—hence the acronym </a:t>
            </a:r>
            <a:r>
              <a:rPr lang="en-US" i="1" dirty="0"/>
              <a:t>ERG</a:t>
            </a:r>
            <a:r>
              <a:rPr lang="en-US" dirty="0"/>
              <a:t>. These groups align with Maslow’s levels of physiological needs, social needs, and self-actualization needs, respectively.</a:t>
            </a:r>
          </a:p>
          <a:p>
            <a:endParaRPr lang="en-US" b="1" dirty="0"/>
          </a:p>
          <a:p>
            <a:r>
              <a:rPr lang="en-US" b="1" dirty="0"/>
              <a:t>Existence</a:t>
            </a:r>
            <a:r>
              <a:rPr lang="en-US" dirty="0"/>
              <a:t> needs - concern our basic material requirements for living. These include what Maslow categorized as physiological needs (such as air, food, water, and shelter) and safety-related needs (such as health, secure employment, and property).</a:t>
            </a:r>
          </a:p>
          <a:p>
            <a:endParaRPr lang="en-US" b="1" dirty="0"/>
          </a:p>
          <a:p>
            <a:r>
              <a:rPr lang="en-US" b="1" dirty="0"/>
              <a:t>Relatedness</a:t>
            </a:r>
            <a:r>
              <a:rPr lang="en-US" dirty="0"/>
              <a:t> needs - the importance of maintaining interpersonal relationships. These needs are based in social interactions with others and align with Maslow’s levels of love/belonging-related needs (such as friendship, family, and sexual intimacy) and esteem-related needs (gaining the respect of others).</a:t>
            </a:r>
          </a:p>
          <a:p>
            <a:endParaRPr lang="en-US" dirty="0"/>
          </a:p>
          <a:p>
            <a:r>
              <a:rPr lang="en-US" b="1" dirty="0"/>
              <a:t>Growth</a:t>
            </a:r>
            <a:r>
              <a:rPr lang="en-US" dirty="0"/>
              <a:t> - needs describe our intrinsic desire for personal development. These needs align with the other portion of Maslow’s esteem-related needs (self-esteem, self-confidence, and achievement) and self-actualization needs (such as morality, creativity, problem-solving, and discovery).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9A98-CE6B-B819-DB80-7C02B910E056}"/>
              </a:ext>
            </a:extLst>
          </p:cNvPr>
          <p:cNvSpPr>
            <a:spLocks noGrp="1"/>
          </p:cNvSpPr>
          <p:nvPr>
            <p:ph type="title"/>
          </p:nvPr>
        </p:nvSpPr>
        <p:spPr/>
        <p:txBody>
          <a:bodyPr/>
          <a:lstStyle/>
          <a:p>
            <a:r>
              <a:rPr lang="en-US" sz="2800" dirty="0"/>
              <a:t>Herzberg’s Motivation-Hygiene Theory - “Two Factor Theory” </a:t>
            </a:r>
          </a:p>
        </p:txBody>
      </p:sp>
      <p:pic>
        <p:nvPicPr>
          <p:cNvPr id="5" name="Picture 4">
            <a:extLst>
              <a:ext uri="{FF2B5EF4-FFF2-40B4-BE49-F238E27FC236}">
                <a16:creationId xmlns:a16="http://schemas.microsoft.com/office/drawing/2014/main" id="{77000208-3A20-B433-0B19-080E0A978FA4}"/>
              </a:ext>
            </a:extLst>
          </p:cNvPr>
          <p:cNvPicPr>
            <a:picLocks noChangeAspect="1"/>
          </p:cNvPicPr>
          <p:nvPr/>
        </p:nvPicPr>
        <p:blipFill>
          <a:blip r:embed="rId2"/>
          <a:stretch>
            <a:fillRect/>
          </a:stretch>
        </p:blipFill>
        <p:spPr>
          <a:xfrm>
            <a:off x="2368296" y="1848895"/>
            <a:ext cx="7878364" cy="4418329"/>
          </a:xfrm>
          <a:prstGeom prst="rect">
            <a:avLst/>
          </a:prstGeom>
        </p:spPr>
      </p:pic>
    </p:spTree>
    <p:extLst>
      <p:ext uri="{BB962C8B-B14F-4D97-AF65-F5344CB8AC3E}">
        <p14:creationId xmlns:p14="http://schemas.microsoft.com/office/powerpoint/2010/main" val="416934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Administrative Management Theory (Fayol)</a:t>
            </a:r>
          </a:p>
        </p:txBody>
      </p:sp>
      <p:sp>
        <p:nvSpPr>
          <p:cNvPr id="3" name="Text Placeholder 2"/>
          <p:cNvSpPr>
            <a:spLocks noGrp="1"/>
          </p:cNvSpPr>
          <p:nvPr>
            <p:ph type="body" idx="1"/>
          </p:nvPr>
        </p:nvSpPr>
        <p:spPr>
          <a:xfrm>
            <a:off x="838200" y="1517904"/>
            <a:ext cx="4931664" cy="4659059"/>
          </a:xfrm>
        </p:spPr>
        <p:txBody>
          <a:bodyPr/>
          <a:lstStyle/>
          <a:p>
            <a:pPr marL="55563" lvl="1" indent="0">
              <a:spcBef>
                <a:spcPts val="750"/>
              </a:spcBef>
              <a:buSzPct val="100000"/>
              <a:buNone/>
            </a:pPr>
            <a:r>
              <a:rPr lang="en-US" sz="1400" dirty="0"/>
              <a:t>Fourteen pillars for organizational strength and health</a:t>
            </a:r>
          </a:p>
          <a:p>
            <a:pPr marL="914400" indent="-342900">
              <a:buSzPct val="100000"/>
              <a:buFont typeface="+mj-lt"/>
              <a:buAutoNum type="arabicPeriod"/>
            </a:pPr>
            <a:r>
              <a:rPr lang="en-US" sz="1400" dirty="0"/>
              <a:t>Division of Work. </a:t>
            </a:r>
          </a:p>
          <a:p>
            <a:pPr marL="914400" indent="-342900">
              <a:buSzPct val="100000"/>
              <a:buFont typeface="+mj-lt"/>
              <a:buAutoNum type="arabicPeriod"/>
            </a:pPr>
            <a:r>
              <a:rPr lang="en-US" sz="1400" dirty="0"/>
              <a:t>Authority. </a:t>
            </a:r>
          </a:p>
          <a:p>
            <a:pPr marL="914400" indent="-342900">
              <a:buSzPct val="100000"/>
              <a:buFont typeface="+mj-lt"/>
              <a:buAutoNum type="arabicPeriod"/>
            </a:pPr>
            <a:r>
              <a:rPr lang="en-US" sz="1400" dirty="0"/>
              <a:t>Discipline. </a:t>
            </a:r>
          </a:p>
          <a:p>
            <a:pPr marL="914400" indent="-342900">
              <a:buSzPct val="100000"/>
              <a:buFont typeface="+mj-lt"/>
              <a:buAutoNum type="arabicPeriod"/>
            </a:pPr>
            <a:r>
              <a:rPr lang="en-US" sz="1400" dirty="0"/>
              <a:t>Unity of Command. </a:t>
            </a:r>
          </a:p>
          <a:p>
            <a:pPr marL="914400" indent="-342900">
              <a:buSzPct val="100000"/>
              <a:buFont typeface="+mj-lt"/>
              <a:buAutoNum type="arabicPeriod"/>
            </a:pPr>
            <a:r>
              <a:rPr lang="en-US" sz="1400" dirty="0"/>
              <a:t>Unity of Direction. </a:t>
            </a:r>
          </a:p>
          <a:p>
            <a:pPr marL="914400" indent="-342900">
              <a:buSzPct val="100000"/>
              <a:buFont typeface="+mj-lt"/>
              <a:buAutoNum type="arabicPeriod"/>
            </a:pPr>
            <a:r>
              <a:rPr lang="en-US" sz="1400" dirty="0"/>
              <a:t>Collective Interest Over Individual Interest.</a:t>
            </a:r>
          </a:p>
          <a:p>
            <a:pPr marL="914400" indent="-342900">
              <a:buSzPct val="100000"/>
              <a:buFont typeface="+mj-lt"/>
              <a:buAutoNum type="arabicPeriod"/>
            </a:pPr>
            <a:r>
              <a:rPr lang="en-US" sz="1400" dirty="0"/>
              <a:t>Remuneration. </a:t>
            </a:r>
          </a:p>
          <a:p>
            <a:pPr marL="914400" indent="-342900">
              <a:buSzPct val="100000"/>
              <a:buFont typeface="+mj-lt"/>
              <a:buAutoNum type="arabicPeriod"/>
            </a:pPr>
            <a:r>
              <a:rPr lang="en-US" sz="1400" dirty="0"/>
              <a:t>Centralization. </a:t>
            </a:r>
          </a:p>
          <a:p>
            <a:pPr marL="914400" indent="-342900">
              <a:buSzPct val="100000"/>
              <a:buFont typeface="+mj-lt"/>
              <a:buAutoNum type="arabicPeriod"/>
            </a:pPr>
            <a:r>
              <a:rPr lang="en-US" sz="1400" dirty="0"/>
              <a:t>Scalar Chain.</a:t>
            </a:r>
          </a:p>
          <a:p>
            <a:pPr marL="914400" indent="-342900">
              <a:buSzPct val="100000"/>
              <a:buFont typeface="+mj-lt"/>
              <a:buAutoNum type="arabicPeriod"/>
            </a:pPr>
            <a:r>
              <a:rPr lang="en-US" sz="1400" dirty="0"/>
              <a:t>Order</a:t>
            </a:r>
          </a:p>
          <a:p>
            <a:pPr marL="914400" indent="-342900">
              <a:buSzPct val="100000"/>
              <a:buFont typeface="+mj-lt"/>
              <a:buAutoNum type="arabicPeriod"/>
            </a:pPr>
            <a:r>
              <a:rPr lang="en-US" sz="1400" dirty="0"/>
              <a:t>Equity. </a:t>
            </a:r>
          </a:p>
          <a:p>
            <a:pPr marL="914400" indent="-342900">
              <a:buSzPct val="100000"/>
              <a:buFont typeface="+mj-lt"/>
              <a:buAutoNum type="arabicPeriod"/>
            </a:pPr>
            <a:r>
              <a:rPr lang="en-US" sz="1400" dirty="0"/>
              <a:t>Stability of Tenure of Personnel.</a:t>
            </a:r>
          </a:p>
          <a:p>
            <a:pPr marL="914400" indent="-342900">
              <a:buSzPct val="100000"/>
              <a:buFont typeface="+mj-lt"/>
              <a:buAutoNum type="arabicPeriod"/>
            </a:pPr>
            <a:r>
              <a:rPr lang="en-US" sz="1400" dirty="0"/>
              <a:t>Initiative. </a:t>
            </a:r>
          </a:p>
          <a:p>
            <a:pPr marL="914400" indent="-342900">
              <a:buSzPct val="100000"/>
              <a:buFont typeface="+mj-lt"/>
              <a:buAutoNum type="arabicPeriod"/>
            </a:pPr>
            <a:r>
              <a:rPr lang="en-US" sz="1400" dirty="0"/>
              <a:t>Esprit de Corps.</a:t>
            </a:r>
          </a:p>
        </p:txBody>
      </p:sp>
      <p:sp>
        <p:nvSpPr>
          <p:cNvPr id="4" name="Text Placeholder 2">
            <a:extLst>
              <a:ext uri="{FF2B5EF4-FFF2-40B4-BE49-F238E27FC236}">
                <a16:creationId xmlns:a16="http://schemas.microsoft.com/office/drawing/2014/main" id="{A9CCCC5A-82E5-D27B-B522-E2DB5A9EA4BF}"/>
              </a:ext>
            </a:extLst>
          </p:cNvPr>
          <p:cNvSpPr txBox="1">
            <a:spLocks/>
          </p:cNvSpPr>
          <p:nvPr/>
        </p:nvSpPr>
        <p:spPr>
          <a:xfrm>
            <a:off x="6096000" y="1517903"/>
            <a:ext cx="5416296" cy="465905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342900" marR="0" lvl="0" indent="-304800" algn="l" rtl="0" eaLnBrk="1" hangingPunct="1">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entury Gothic"/>
                <a:ea typeface="Century Gothic"/>
                <a:cs typeface="Century Gothic"/>
                <a:sym typeface="Century Gothic"/>
              </a:defRPr>
            </a:lvl1pPr>
            <a:lvl2pPr marL="685800" marR="0" lvl="1" indent="-285750" algn="l" rtl="0" eaLnBrk="1" hangingPunct="1">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entury Gothic"/>
                <a:ea typeface="Century Gothic"/>
                <a:cs typeface="Century Gothic"/>
                <a:sym typeface="Century Gothic"/>
              </a:defRPr>
            </a:lvl2pPr>
            <a:lvl3pPr marL="1028700" marR="0" lvl="2" indent="-266700" algn="l" rtl="0" eaLnBrk="1" hangingPunct="1">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L="1371600" marR="0" lvl="3"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4pPr>
            <a:lvl5pPr marL="1714500" marR="0" lvl="4"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5pPr>
            <a:lvl6pPr marL="2057400" marR="0" lvl="5"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L="2400300" marR="0" lvl="6"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L="2743200" marR="0" lvl="7"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L="3086100" marR="0" lvl="8"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pPr marL="55563" lvl="1" indent="0">
              <a:spcBef>
                <a:spcPts val="750"/>
              </a:spcBef>
              <a:buSzPct val="100000"/>
              <a:buNone/>
            </a:pPr>
            <a:r>
              <a:rPr lang="en-US" sz="1400" dirty="0"/>
              <a:t>Fayol's Five Functions of Management</a:t>
            </a:r>
          </a:p>
          <a:p>
            <a:pPr marL="914400" indent="-342900">
              <a:buSzPct val="100000"/>
              <a:buFont typeface="+mj-lt"/>
              <a:buAutoNum type="arabicPeriod"/>
            </a:pPr>
            <a:r>
              <a:rPr lang="en-US" sz="1400" b="1" dirty="0"/>
              <a:t>Planning</a:t>
            </a:r>
            <a:r>
              <a:rPr lang="en-US" sz="1400" dirty="0"/>
              <a:t>: the need "to assess the future and make provision for it." That includes a flexible action plan that considers a firm's resources, work in progress, and future market trends.</a:t>
            </a:r>
          </a:p>
          <a:p>
            <a:pPr marL="914400" indent="-342900">
              <a:buSzPct val="100000"/>
              <a:buFont typeface="+mj-lt"/>
              <a:buAutoNum type="arabicPeriod"/>
            </a:pPr>
            <a:r>
              <a:rPr lang="en-US" sz="1400" b="1" dirty="0"/>
              <a:t>Organizing</a:t>
            </a:r>
            <a:r>
              <a:rPr lang="en-US" sz="1400" dirty="0"/>
              <a:t>: laying out lines of authority and responsibility for employees. This covers recruitment and training, coordinating activities, and making employees' duties clear.</a:t>
            </a:r>
          </a:p>
          <a:p>
            <a:pPr marL="914400" indent="-342900">
              <a:buSzPct val="100000"/>
              <a:buFont typeface="+mj-lt"/>
              <a:buAutoNum type="arabicPeriod"/>
            </a:pPr>
            <a:r>
              <a:rPr lang="en-US" sz="1400" b="1" dirty="0"/>
              <a:t>Commanding</a:t>
            </a:r>
            <a:r>
              <a:rPr lang="en-US" sz="1400" dirty="0"/>
              <a:t>: getting the most from people. So, managers must know their employees' skills, delegate to tap into these skill sets, and set a good example.</a:t>
            </a:r>
          </a:p>
          <a:p>
            <a:pPr marL="914400" indent="-342900">
              <a:buSzPct val="100000"/>
              <a:buFont typeface="+mj-lt"/>
              <a:buAutoNum type="arabicPeriod"/>
            </a:pPr>
            <a:r>
              <a:rPr lang="en-US" sz="1400" b="1" dirty="0"/>
              <a:t>Coordinating</a:t>
            </a:r>
            <a:r>
              <a:rPr lang="en-US" sz="1400" dirty="0"/>
              <a:t>: in a well-coordinated organization, departments know their responsibilities, the needs of other teams, and their obligations to them.</a:t>
            </a:r>
          </a:p>
          <a:p>
            <a:pPr marL="914400" indent="-342900">
              <a:buSzPct val="100000"/>
              <a:buFont typeface="+mj-lt"/>
              <a:buAutoNum type="arabicPeriod"/>
            </a:pPr>
            <a:r>
              <a:rPr lang="en-US" sz="1400" b="1" dirty="0"/>
              <a:t>Controlling</a:t>
            </a:r>
            <a:r>
              <a:rPr lang="en-US" sz="1400" dirty="0"/>
              <a:t>: continually checking that rules, plans and processes are working as well as they should be.</a:t>
            </a:r>
          </a:p>
        </p:txBody>
      </p:sp>
    </p:spTree>
    <p:extLst>
      <p:ext uri="{BB962C8B-B14F-4D97-AF65-F5344CB8AC3E}">
        <p14:creationId xmlns:p14="http://schemas.microsoft.com/office/powerpoint/2010/main" val="1526320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McClelland’s Acquired Needs Theory</a:t>
            </a:r>
          </a:p>
        </p:txBody>
      </p:sp>
      <p:sp>
        <p:nvSpPr>
          <p:cNvPr id="3" name="Text Placeholder 2"/>
          <p:cNvSpPr>
            <a:spLocks noGrp="1"/>
          </p:cNvSpPr>
          <p:nvPr>
            <p:ph type="body" idx="1"/>
          </p:nvPr>
        </p:nvSpPr>
        <p:spPr>
          <a:xfrm>
            <a:off x="838199" y="1453896"/>
            <a:ext cx="11158729" cy="4723067"/>
          </a:xfrm>
        </p:spPr>
        <p:txBody>
          <a:bodyPr/>
          <a:lstStyle/>
          <a:p>
            <a:pPr marL="285750" lvl="1"/>
            <a:r>
              <a:rPr lang="en-US" dirty="0"/>
              <a:t>David McClelland suggested three human needs operated all at the same time</a:t>
            </a:r>
          </a:p>
          <a:p>
            <a:pPr marL="285750" lvl="1"/>
            <a:r>
              <a:rPr lang="en-US" dirty="0"/>
              <a:t>Individuals are motivated by the strength or level of each need</a:t>
            </a:r>
          </a:p>
          <a:p>
            <a:pPr marL="285750" lvl="1"/>
            <a:r>
              <a:rPr lang="en-US" dirty="0"/>
              <a:t>Three categories of needs: </a:t>
            </a:r>
          </a:p>
          <a:p>
            <a:pPr marL="576263" lvl="2"/>
            <a:r>
              <a:rPr lang="en-US" b="1" dirty="0"/>
              <a:t>Achievement</a:t>
            </a:r>
            <a:r>
              <a:rPr lang="en-US" dirty="0"/>
              <a:t> - </a:t>
            </a:r>
            <a:r>
              <a:rPr lang="en-US" sz="1600" dirty="0"/>
              <a:t>Employees who are strongly achievement-motivated are driven by the </a:t>
            </a:r>
            <a:r>
              <a:rPr lang="en-US" sz="1600" b="1" u="sng" dirty="0"/>
              <a:t>desire for mastery</a:t>
            </a:r>
            <a:r>
              <a:rPr lang="en-US" sz="1600" dirty="0"/>
              <a:t>. They prefer working on tasks of moderate difficulty in which outcomes are the result of their effort rather than luck. They value receiving feedback on their work.</a:t>
            </a:r>
          </a:p>
          <a:p>
            <a:pPr marL="576263" lvl="2">
              <a:buNone/>
            </a:pPr>
            <a:endParaRPr lang="en-US" dirty="0"/>
          </a:p>
          <a:p>
            <a:pPr marL="576263" lvl="2"/>
            <a:r>
              <a:rPr lang="en-US" sz="1800" dirty="0"/>
              <a:t>Affiliation - Employees who are strongly affiliation-motivated are driven by the </a:t>
            </a:r>
            <a:r>
              <a:rPr lang="en-US" sz="1800" b="1" u="sng" dirty="0"/>
              <a:t>desire to create and maintain social relationships</a:t>
            </a:r>
            <a:r>
              <a:rPr lang="en-US" sz="1800" dirty="0"/>
              <a:t>. They enjoy belonging to a group and want to feel loved and accepted. They may not make effective managers because they may worry too much about how others will feel about them.</a:t>
            </a:r>
          </a:p>
          <a:p>
            <a:pPr marL="576263" lvl="2"/>
            <a:endParaRPr lang="en-US" dirty="0"/>
          </a:p>
          <a:p>
            <a:pPr marL="576263" lvl="2"/>
            <a:r>
              <a:rPr lang="en-US" sz="1800" dirty="0"/>
              <a:t>Power - Employees who are strongly power-motivated are driven by the </a:t>
            </a:r>
            <a:r>
              <a:rPr lang="en-US" sz="1800" b="1" u="sng" dirty="0"/>
              <a:t>desire to influence, teach, or encourage others</a:t>
            </a:r>
            <a:r>
              <a:rPr lang="en-US" sz="1800" dirty="0"/>
              <a:t>. They enjoy work and place a high value on discipline. However, they may take a zero-sum approach to group work—for one person to win, or succeed, another must lose, or fail. If channeled appropriately, though, this can positively support group goals and help others in the group feel competent.</a:t>
            </a:r>
          </a:p>
          <a:p>
            <a:pPr marL="576263" lvl="2"/>
            <a:endParaRPr lang="en-US" sz="1800" dirty="0"/>
          </a:p>
          <a:p>
            <a:pPr lvl="2"/>
            <a:endParaRPr lang="en-US" dirty="0"/>
          </a:p>
          <a:p>
            <a:pPr marL="685800" lvl="2" indent="-284163"/>
            <a:endParaRPr lang="en-US" sz="1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McGregor’s Theory X and Theory Y</a:t>
            </a:r>
          </a:p>
        </p:txBody>
      </p:sp>
      <p:sp>
        <p:nvSpPr>
          <p:cNvPr id="14" name="Text Placeholder 13"/>
          <p:cNvSpPr>
            <a:spLocks noGrp="1"/>
          </p:cNvSpPr>
          <p:nvPr>
            <p:ph type="body" idx="1"/>
          </p:nvPr>
        </p:nvSpPr>
        <p:spPr>
          <a:xfrm>
            <a:off x="838200" y="1825625"/>
            <a:ext cx="5925207" cy="4351338"/>
          </a:xfrm>
        </p:spPr>
        <p:txBody>
          <a:bodyPr/>
          <a:lstStyle/>
          <a:p>
            <a:r>
              <a:rPr lang="en-US" dirty="0"/>
              <a:t>Theory X</a:t>
            </a:r>
          </a:p>
          <a:p>
            <a:pPr lvl="1"/>
            <a:r>
              <a:rPr lang="en-US" dirty="0"/>
              <a:t>Employees don’t like to work</a:t>
            </a:r>
          </a:p>
          <a:p>
            <a:pPr lvl="1"/>
            <a:r>
              <a:rPr lang="en-US" dirty="0"/>
              <a:t>They must be threatened into productivity</a:t>
            </a:r>
          </a:p>
          <a:p>
            <a:pPr lvl="1"/>
            <a:endParaRPr lang="en-US" dirty="0"/>
          </a:p>
          <a:p>
            <a:pPr lvl="1"/>
            <a:endParaRPr lang="en-US" dirty="0"/>
          </a:p>
          <a:p>
            <a:pPr lvl="1"/>
            <a:endParaRPr lang="en-US" dirty="0"/>
          </a:p>
          <a:p>
            <a:pPr lvl="1"/>
            <a:endParaRPr lang="en-US" dirty="0"/>
          </a:p>
          <a:p>
            <a:r>
              <a:rPr lang="en-US" dirty="0"/>
              <a:t>Theory Y</a:t>
            </a:r>
          </a:p>
          <a:p>
            <a:pPr lvl="1"/>
            <a:r>
              <a:rPr lang="en-US" dirty="0"/>
              <a:t>Employees naturally embrace responsibility and creativity</a:t>
            </a:r>
          </a:p>
          <a:p>
            <a:pPr lvl="1"/>
            <a:r>
              <a:rPr lang="en-US" dirty="0"/>
              <a:t>They will be productive and self-directed</a:t>
            </a:r>
          </a:p>
          <a:p>
            <a:pPr lvl="1"/>
            <a:endParaRPr lang="en-US" dirty="0"/>
          </a:p>
        </p:txBody>
      </p:sp>
      <p:pic>
        <p:nvPicPr>
          <p:cNvPr id="15371" name="Picture 11" descr="Picture features a stick figure with arms crossed like an &quot;X&quot; to represent Theory X.  The other stick figure has arms up, like a &quot;Y&quot; to represent Theory Y."/>
          <p:cNvPicPr>
            <a:picLocks noChangeAspect="1" noChangeArrowheads="1"/>
          </p:cNvPicPr>
          <p:nvPr/>
        </p:nvPicPr>
        <p:blipFill>
          <a:blip r:embed="rId3"/>
          <a:srcRect t="6626" r="741" b="6883"/>
          <a:stretch>
            <a:fillRect/>
          </a:stretch>
        </p:blipFill>
        <p:spPr bwMode="auto">
          <a:xfrm>
            <a:off x="6532672" y="1801419"/>
            <a:ext cx="5407080" cy="411065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 X - assumptions</a:t>
            </a:r>
          </a:p>
        </p:txBody>
      </p:sp>
      <p:sp>
        <p:nvSpPr>
          <p:cNvPr id="3" name="Text Placeholder 2"/>
          <p:cNvSpPr>
            <a:spLocks noGrp="1"/>
          </p:cNvSpPr>
          <p:nvPr>
            <p:ph type="body" idx="1"/>
          </p:nvPr>
        </p:nvSpPr>
        <p:spPr>
          <a:xfrm>
            <a:off x="737616" y="1807337"/>
            <a:ext cx="10966704" cy="3423031"/>
          </a:xfrm>
        </p:spPr>
        <p:txBody>
          <a:bodyPr/>
          <a:lstStyle/>
          <a:p>
            <a:r>
              <a:rPr lang="en-US" sz="1800" dirty="0"/>
              <a:t>Theory X management assumes the following:</a:t>
            </a:r>
          </a:p>
          <a:p>
            <a:pPr>
              <a:buFont typeface="Arial" panose="020B0604020202020204" pitchFamily="34" charset="0"/>
              <a:buChar char="•"/>
            </a:pPr>
            <a:r>
              <a:rPr lang="en-US" sz="1800" dirty="0"/>
              <a:t>Work is inherently distasteful to most people, and they will attempt to avoid work whenever possible.</a:t>
            </a:r>
          </a:p>
          <a:p>
            <a:pPr>
              <a:buFont typeface="Arial" panose="020B0604020202020204" pitchFamily="34" charset="0"/>
              <a:buChar char="•"/>
            </a:pPr>
            <a:r>
              <a:rPr lang="en-US" sz="1800" dirty="0"/>
              <a:t>Most people are not ambitious, have little desire for responsibility, and prefer to be directed.</a:t>
            </a:r>
          </a:p>
          <a:p>
            <a:pPr>
              <a:buFont typeface="Arial" panose="020B0604020202020204" pitchFamily="34" charset="0"/>
              <a:buChar char="•"/>
            </a:pPr>
            <a:r>
              <a:rPr lang="en-US" sz="1800" dirty="0"/>
              <a:t>Most people have little aptitude for creativity in solving organizational problems.</a:t>
            </a:r>
          </a:p>
          <a:p>
            <a:pPr>
              <a:buFont typeface="Arial" panose="020B0604020202020204" pitchFamily="34" charset="0"/>
              <a:buChar char="•"/>
            </a:pPr>
            <a:r>
              <a:rPr lang="en-US" sz="1800" dirty="0"/>
              <a:t>Motivation occurs only at the physiological and security levels of Maslow’s hierarchy of needs.</a:t>
            </a:r>
          </a:p>
          <a:p>
            <a:pPr>
              <a:buFont typeface="Arial" panose="020B0604020202020204" pitchFamily="34" charset="0"/>
              <a:buChar char="•"/>
            </a:pPr>
            <a:r>
              <a:rPr lang="en-US" sz="1800" dirty="0"/>
              <a:t>Most people are self-centered. As a result, they must be closely controlled and often coerced to achieve organizational objectives.</a:t>
            </a:r>
          </a:p>
          <a:p>
            <a:pPr>
              <a:buFont typeface="Arial" panose="020B0604020202020204" pitchFamily="34" charset="0"/>
              <a:buChar char="•"/>
            </a:pPr>
            <a:r>
              <a:rPr lang="en-US" sz="1800" dirty="0"/>
              <a:t>Most people resist change.</a:t>
            </a:r>
          </a:p>
          <a:p>
            <a:pPr>
              <a:buFont typeface="Arial" panose="020B0604020202020204" pitchFamily="34" charset="0"/>
              <a:buChar char="•"/>
            </a:pPr>
            <a:r>
              <a:rPr lang="en-US" sz="1800" dirty="0"/>
              <a:t>Most people are gullible and unintelligent.</a:t>
            </a:r>
          </a:p>
        </p:txBody>
      </p:sp>
      <p:sp>
        <p:nvSpPr>
          <p:cNvPr id="5" name="TextBox 4">
            <a:extLst>
              <a:ext uri="{FF2B5EF4-FFF2-40B4-BE49-F238E27FC236}">
                <a16:creationId xmlns:a16="http://schemas.microsoft.com/office/drawing/2014/main" id="{F410B99F-60EB-73E9-046E-3C4781D6A6F2}"/>
              </a:ext>
            </a:extLst>
          </p:cNvPr>
          <p:cNvSpPr txBox="1"/>
          <p:nvPr/>
        </p:nvSpPr>
        <p:spPr>
          <a:xfrm>
            <a:off x="957834" y="5469112"/>
            <a:ext cx="10142982" cy="923330"/>
          </a:xfrm>
          <a:prstGeom prst="rect">
            <a:avLst/>
          </a:prstGeom>
          <a:noFill/>
        </p:spPr>
        <p:txBody>
          <a:bodyPr wrap="square">
            <a:spAutoFit/>
          </a:bodyPr>
          <a:lstStyle/>
          <a:p>
            <a:r>
              <a:rPr lang="en-US" sz="1800" dirty="0"/>
              <a:t>Essentially, Theory X assumes that the primary source of employee motivation is monetary, with security as a strong second. Under Theory X, one can take a hard or soft approach to getting results.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 Y - assumptions</a:t>
            </a:r>
          </a:p>
        </p:txBody>
      </p:sp>
      <p:sp>
        <p:nvSpPr>
          <p:cNvPr id="3" name="Text Placeholder 2"/>
          <p:cNvSpPr>
            <a:spLocks noGrp="1"/>
          </p:cNvSpPr>
          <p:nvPr>
            <p:ph type="body" idx="1"/>
          </p:nvPr>
        </p:nvSpPr>
        <p:spPr>
          <a:xfrm>
            <a:off x="737616" y="1807337"/>
            <a:ext cx="10966704" cy="3102991"/>
          </a:xfrm>
        </p:spPr>
        <p:txBody>
          <a:bodyPr/>
          <a:lstStyle/>
          <a:p>
            <a:r>
              <a:rPr lang="en-US" sz="1800" dirty="0"/>
              <a:t>Work can be as natural as play if the conditions are favorable.</a:t>
            </a:r>
          </a:p>
          <a:p>
            <a:r>
              <a:rPr lang="en-US" sz="1800" dirty="0"/>
              <a:t>People will be self-directed and creative to meet their work and organizational objectives if they are committed to them.</a:t>
            </a:r>
          </a:p>
          <a:p>
            <a:r>
              <a:rPr lang="en-US" sz="1800" dirty="0"/>
              <a:t>People will be committed to their quality and productivity objectives if rewards are in place that address higher needs such as self-fulfillment.</a:t>
            </a:r>
          </a:p>
          <a:p>
            <a:r>
              <a:rPr lang="en-US" sz="1800" dirty="0"/>
              <a:t>The capacity for creativity spreads throughout organizations.</a:t>
            </a:r>
          </a:p>
          <a:p>
            <a:r>
              <a:rPr lang="en-US" sz="1800" dirty="0"/>
              <a:t>Most people can handle responsibility because creativity and ingenuity are common in the population.</a:t>
            </a:r>
          </a:p>
          <a:p>
            <a:r>
              <a:rPr lang="en-US" sz="1800" dirty="0"/>
              <a:t>Under these conditions, people will seek responsibility.</a:t>
            </a:r>
          </a:p>
          <a:p>
            <a:pPr>
              <a:buFont typeface="Arial" panose="020B0604020202020204" pitchFamily="34" charset="0"/>
              <a:buChar char="•"/>
            </a:pPr>
            <a:endParaRPr lang="en-US" sz="1800" dirty="0"/>
          </a:p>
        </p:txBody>
      </p:sp>
      <p:sp>
        <p:nvSpPr>
          <p:cNvPr id="5" name="TextBox 4">
            <a:extLst>
              <a:ext uri="{FF2B5EF4-FFF2-40B4-BE49-F238E27FC236}">
                <a16:creationId xmlns:a16="http://schemas.microsoft.com/office/drawing/2014/main" id="{2FE888AD-01BC-DB7A-B913-8DEB348C26E2}"/>
              </a:ext>
            </a:extLst>
          </p:cNvPr>
          <p:cNvSpPr txBox="1"/>
          <p:nvPr/>
        </p:nvSpPr>
        <p:spPr>
          <a:xfrm>
            <a:off x="1113282" y="5026975"/>
            <a:ext cx="10240518" cy="923330"/>
          </a:xfrm>
          <a:prstGeom prst="rect">
            <a:avLst/>
          </a:prstGeom>
          <a:noFill/>
        </p:spPr>
        <p:txBody>
          <a:bodyPr wrap="square">
            <a:spAutoFit/>
          </a:bodyPr>
          <a:lstStyle/>
          <a:p>
            <a:r>
              <a:rPr lang="en-US" sz="1800" dirty="0"/>
              <a:t>Under these assumptions, there is an opportunity to align personal goals with organizational goals by using the employee’s own need for fulfillment as the motivator. McGregor stressed that Theory Y management does not imply a soft approach.</a:t>
            </a:r>
          </a:p>
        </p:txBody>
      </p:sp>
    </p:spTree>
    <p:extLst>
      <p:ext uri="{BB962C8B-B14F-4D97-AF65-F5344CB8AC3E}">
        <p14:creationId xmlns:p14="http://schemas.microsoft.com/office/powerpoint/2010/main" val="2461079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60E3-BDE8-D22C-BA8B-FEA27739A124}"/>
              </a:ext>
            </a:extLst>
          </p:cNvPr>
          <p:cNvSpPr>
            <a:spLocks noGrp="1"/>
          </p:cNvSpPr>
          <p:nvPr>
            <p:ph type="title"/>
          </p:nvPr>
        </p:nvSpPr>
        <p:spPr/>
        <p:txBody>
          <a:bodyPr/>
          <a:lstStyle/>
          <a:p>
            <a:r>
              <a:rPr lang="en-US" dirty="0"/>
              <a:t>Theory Y approach</a:t>
            </a:r>
          </a:p>
        </p:txBody>
      </p:sp>
      <p:sp>
        <p:nvSpPr>
          <p:cNvPr id="3" name="Text Placeholder 2">
            <a:extLst>
              <a:ext uri="{FF2B5EF4-FFF2-40B4-BE49-F238E27FC236}">
                <a16:creationId xmlns:a16="http://schemas.microsoft.com/office/drawing/2014/main" id="{D390F047-3C99-1320-772D-79DCA39393BE}"/>
              </a:ext>
            </a:extLst>
          </p:cNvPr>
          <p:cNvSpPr>
            <a:spLocks noGrp="1"/>
          </p:cNvSpPr>
          <p:nvPr>
            <p:ph type="body" idx="1"/>
          </p:nvPr>
        </p:nvSpPr>
        <p:spPr/>
        <p:txBody>
          <a:bodyPr/>
          <a:lstStyle/>
          <a:p>
            <a:pPr>
              <a:buFont typeface="Arial" panose="020B0604020202020204" pitchFamily="34" charset="0"/>
              <a:buChar char="•"/>
            </a:pPr>
            <a:r>
              <a:rPr lang="en-US" b="1" dirty="0"/>
              <a:t>Decentralization and delegation</a:t>
            </a:r>
            <a:r>
              <a:rPr lang="en-US" dirty="0"/>
              <a:t>: If firms decentralize control and reduce the number of levels of management, managers will have more subordinates and consequently need to delegate some responsibility and decision making to them.</a:t>
            </a:r>
          </a:p>
          <a:p>
            <a:pPr>
              <a:buFont typeface="Arial" panose="020B0604020202020204" pitchFamily="34" charset="0"/>
              <a:buChar char="•"/>
            </a:pPr>
            <a:r>
              <a:rPr lang="en-US" b="1" dirty="0"/>
              <a:t>Job enlargement</a:t>
            </a:r>
            <a:r>
              <a:rPr lang="en-US" dirty="0"/>
              <a:t>: Broadening the scope of an employee’s job adds variety and opportunities to satisfy ego needs.</a:t>
            </a:r>
          </a:p>
          <a:p>
            <a:pPr>
              <a:buFont typeface="Arial" panose="020B0604020202020204" pitchFamily="34" charset="0"/>
              <a:buChar char="•"/>
            </a:pPr>
            <a:r>
              <a:rPr lang="en-US" b="1" dirty="0"/>
              <a:t>Participative management</a:t>
            </a:r>
            <a:r>
              <a:rPr lang="en-US" dirty="0"/>
              <a:t>: Consulting employees in the decision-making process taps their creative capacity and provides them with some control over their work environment.</a:t>
            </a:r>
          </a:p>
          <a:p>
            <a:pPr>
              <a:buFont typeface="Arial" panose="020B0604020202020204" pitchFamily="34" charset="0"/>
              <a:buChar char="•"/>
            </a:pPr>
            <a:r>
              <a:rPr lang="en-US" b="1" dirty="0"/>
              <a:t>Performance appraisals</a:t>
            </a:r>
            <a:r>
              <a:rPr lang="en-US" dirty="0"/>
              <a:t>: Having the employee set objectives and participate in the process of self-evaluation increases engagement and dedication.</a:t>
            </a:r>
          </a:p>
          <a:p>
            <a:endParaRPr lang="en-US" dirty="0"/>
          </a:p>
        </p:txBody>
      </p:sp>
    </p:spTree>
    <p:extLst>
      <p:ext uri="{BB962C8B-B14F-4D97-AF65-F5344CB8AC3E}">
        <p14:creationId xmlns:p14="http://schemas.microsoft.com/office/powerpoint/2010/main" val="1107324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Herzberg’s Two-Factor Theory</a:t>
            </a:r>
          </a:p>
        </p:txBody>
      </p:sp>
      <p:pic>
        <p:nvPicPr>
          <p:cNvPr id="17410" name="Picture 2" descr="Photo shows Herzberg's Two-factor Principles.  On the left is motivator factors, like achievement, recognition, responsibility.  These are items that, when they exist,  increase job satisfaction.  On the right are hygiene factors, like working conditions, policies, and base wage.  These decrease job satisfaction when they are poor."/>
          <p:cNvPicPr>
            <a:picLocks noChangeAspect="1" noChangeArrowheads="1"/>
          </p:cNvPicPr>
          <p:nvPr/>
        </p:nvPicPr>
        <p:blipFill>
          <a:blip r:embed="rId3"/>
          <a:srcRect/>
          <a:stretch>
            <a:fillRect/>
          </a:stretch>
        </p:blipFill>
        <p:spPr bwMode="auto">
          <a:xfrm>
            <a:off x="1571133" y="1399355"/>
            <a:ext cx="8884188" cy="493838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in the Workplace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by Objective (MBO)</a:t>
            </a:r>
          </a:p>
        </p:txBody>
      </p:sp>
      <p:pic>
        <p:nvPicPr>
          <p:cNvPr id="4" name="Picture 2" descr="Image depicts company goals at the top.  Those company goals funnel to three sets of department goals.  Each of those department goals funnel to three individual goals."/>
          <p:cNvPicPr>
            <a:picLocks noChangeAspect="1" noChangeArrowheads="1"/>
          </p:cNvPicPr>
          <p:nvPr/>
        </p:nvPicPr>
        <p:blipFill>
          <a:blip r:embed="rId3"/>
          <a:srcRect l="3371" r="4438"/>
          <a:stretch>
            <a:fillRect/>
          </a:stretch>
        </p:blipFill>
        <p:spPr bwMode="auto">
          <a:xfrm>
            <a:off x="1354451" y="1352601"/>
            <a:ext cx="8958529" cy="5032434"/>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Employee Recognition Programs</a:t>
            </a:r>
          </a:p>
        </p:txBody>
      </p:sp>
      <p:sp>
        <p:nvSpPr>
          <p:cNvPr id="3" name="Text Placeholder 2"/>
          <p:cNvSpPr>
            <a:spLocks noGrp="1"/>
          </p:cNvSpPr>
          <p:nvPr>
            <p:ph type="body" idx="1"/>
          </p:nvPr>
        </p:nvSpPr>
        <p:spPr>
          <a:xfrm>
            <a:off x="838200" y="1825625"/>
            <a:ext cx="5105400" cy="4351338"/>
          </a:xfrm>
        </p:spPr>
        <p:txBody>
          <a:bodyPr/>
          <a:lstStyle/>
          <a:p>
            <a:r>
              <a:rPr lang="en-US" dirty="0"/>
              <a:t>Personal and team recognition</a:t>
            </a:r>
          </a:p>
          <a:p>
            <a:r>
              <a:rPr lang="en-US" dirty="0"/>
              <a:t>Public or private recognition</a:t>
            </a:r>
          </a:p>
          <a:p>
            <a:endParaRPr lang="en-US" dirty="0"/>
          </a:p>
        </p:txBody>
      </p:sp>
      <p:pic>
        <p:nvPicPr>
          <p:cNvPr id="20482" name="Picture 2" descr="Thank You! Heart Text"/>
          <p:cNvPicPr>
            <a:picLocks noChangeAspect="1" noChangeArrowheads="1"/>
          </p:cNvPicPr>
          <p:nvPr/>
        </p:nvPicPr>
        <p:blipFill rotWithShape="1">
          <a:blip r:embed="rId3"/>
          <a:srcRect l="7476" r="4056"/>
          <a:stretch/>
        </p:blipFill>
        <p:spPr bwMode="auto">
          <a:xfrm>
            <a:off x="5943600" y="1981994"/>
            <a:ext cx="5659395" cy="40386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Employee Involvement Programs</a:t>
            </a:r>
          </a:p>
        </p:txBody>
      </p:sp>
      <p:sp>
        <p:nvSpPr>
          <p:cNvPr id="3" name="Text Placeholder 2"/>
          <p:cNvSpPr>
            <a:spLocks noGrp="1"/>
          </p:cNvSpPr>
          <p:nvPr>
            <p:ph type="body" idx="1"/>
          </p:nvPr>
        </p:nvSpPr>
        <p:spPr>
          <a:xfrm>
            <a:off x="901124" y="1760627"/>
            <a:ext cx="4558862" cy="4351338"/>
          </a:xfrm>
        </p:spPr>
        <p:txBody>
          <a:bodyPr/>
          <a:lstStyle/>
          <a:p>
            <a:r>
              <a:rPr lang="en-US" dirty="0"/>
              <a:t>Employee Stock Ownership Programs</a:t>
            </a:r>
          </a:p>
          <a:p>
            <a:r>
              <a:rPr lang="en-US" dirty="0"/>
              <a:t>Participative management</a:t>
            </a:r>
          </a:p>
          <a:p>
            <a:r>
              <a:rPr lang="en-US" dirty="0"/>
              <a:t>Representative participation</a:t>
            </a:r>
          </a:p>
        </p:txBody>
      </p:sp>
      <p:pic>
        <p:nvPicPr>
          <p:cNvPr id="19458" name="Picture 2">
            <a:extLst>
              <a:ext uri="{C183D7F6-B498-43B3-948B-1728B52AA6E4}">
                <adec:decorative xmlns:adec="http://schemas.microsoft.com/office/drawing/2017/decorative" val="1"/>
              </a:ext>
            </a:extLst>
          </p:cNvPr>
          <p:cNvPicPr>
            <a:picLocks noChangeAspect="1" noChangeArrowheads="1"/>
          </p:cNvPicPr>
          <p:nvPr/>
        </p:nvPicPr>
        <p:blipFill>
          <a:blip r:embed="rId3">
            <a:lum bright="20000"/>
          </a:blip>
          <a:srcRect/>
          <a:stretch>
            <a:fillRect/>
          </a:stretch>
        </p:blipFill>
        <p:spPr bwMode="auto">
          <a:xfrm>
            <a:off x="5774215" y="1910029"/>
            <a:ext cx="5811575" cy="3938423"/>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15612-99FC-3C75-3A2E-66267FA582D5}"/>
              </a:ext>
            </a:extLst>
          </p:cNvPr>
          <p:cNvSpPr>
            <a:spLocks noGrp="1"/>
          </p:cNvSpPr>
          <p:nvPr>
            <p:ph type="title"/>
          </p:nvPr>
        </p:nvSpPr>
        <p:spPr/>
        <p:txBody>
          <a:bodyPr/>
          <a:lstStyle/>
          <a:p>
            <a:r>
              <a:rPr lang="en-US" dirty="0"/>
              <a:t>Bureaucratic Management Theory (Weber)</a:t>
            </a:r>
          </a:p>
        </p:txBody>
      </p:sp>
      <p:sp>
        <p:nvSpPr>
          <p:cNvPr id="3" name="Text Placeholder 2">
            <a:extLst>
              <a:ext uri="{FF2B5EF4-FFF2-40B4-BE49-F238E27FC236}">
                <a16:creationId xmlns:a16="http://schemas.microsoft.com/office/drawing/2014/main" id="{F7D53D76-38D5-25D6-7EBC-1B30A16B6D8D}"/>
              </a:ext>
            </a:extLst>
          </p:cNvPr>
          <p:cNvSpPr>
            <a:spLocks noGrp="1"/>
          </p:cNvSpPr>
          <p:nvPr>
            <p:ph type="body" idx="1"/>
          </p:nvPr>
        </p:nvSpPr>
        <p:spPr>
          <a:xfrm>
            <a:off x="838200" y="1825624"/>
            <a:ext cx="10515600" cy="4776343"/>
          </a:xfrm>
        </p:spPr>
        <p:txBody>
          <a:bodyPr/>
          <a:lstStyle/>
          <a:p>
            <a:r>
              <a:rPr lang="en-US" sz="1600" dirty="0"/>
              <a:t>Encouraged detailed company objectives and division of labor</a:t>
            </a:r>
          </a:p>
          <a:p>
            <a:r>
              <a:rPr lang="en-US" sz="1600" b="0" dirty="0">
                <a:effectLst/>
              </a:rPr>
              <a:t>Max Weber, born in western Germany and educated in law at Heidelberg, </a:t>
            </a:r>
          </a:p>
          <a:p>
            <a:r>
              <a:rPr lang="en-US" sz="1600" b="0" dirty="0">
                <a:effectLst/>
              </a:rPr>
              <a:t>Weber’s bureaucratic theory argues that bureaucracies are highly structured, emotionless, and well-organized organizations. </a:t>
            </a:r>
          </a:p>
          <a:p>
            <a:r>
              <a:rPr lang="en-US" sz="1600" b="1" dirty="0">
                <a:effectLst/>
              </a:rPr>
              <a:t>Structured Hierarchy</a:t>
            </a:r>
            <a:r>
              <a:rPr lang="en-US" sz="1600" b="0" dirty="0">
                <a:effectLst/>
              </a:rPr>
              <a:t>: In a bureaucratic organization, each level governs the one beneath it, creating a formal hierarchy that serves as the basis for central planning and decision-making.</a:t>
            </a:r>
          </a:p>
          <a:p>
            <a:r>
              <a:rPr lang="en-US" sz="1600" b="1" dirty="0">
                <a:effectLst/>
              </a:rPr>
              <a:t>Rule-Based Management</a:t>
            </a:r>
            <a:r>
              <a:rPr lang="en-US" sz="1600" b="0" dirty="0">
                <a:effectLst/>
              </a:rPr>
              <a:t>: The organization maintains control through the implementation of rules, ensuring seamless execution of decisions by lower levels under the guidance of higher levels.</a:t>
            </a:r>
          </a:p>
          <a:p>
            <a:r>
              <a:rPr lang="en-US" sz="1600" b="1" dirty="0">
                <a:effectLst/>
              </a:rPr>
              <a:t>Functional Specialization</a:t>
            </a:r>
            <a:r>
              <a:rPr lang="en-US" sz="1600" b="0" dirty="0">
                <a:effectLst/>
              </a:rPr>
              <a:t>: Work is delegated to specialists, often organized into groups based on their specific tasks or skills.</a:t>
            </a:r>
          </a:p>
          <a:p>
            <a:r>
              <a:rPr lang="en-US" sz="1600" b="1" dirty="0">
                <a:effectLst/>
              </a:rPr>
              <a:t>Up-Focused or In-Focused</a:t>
            </a:r>
            <a:r>
              <a:rPr lang="en-US" sz="1600" b="0" dirty="0">
                <a:effectLst/>
              </a:rPr>
              <a:t>: The organization’s orientation is either up-focused, aiming to represent external entities like shareholders or boards, or in-focused, focused on serving the company itself and internal stakeholders, such as generating income. </a:t>
            </a:r>
          </a:p>
          <a:p>
            <a:r>
              <a:rPr lang="en-US" sz="1600" b="1" dirty="0">
                <a:effectLst/>
              </a:rPr>
              <a:t>Impersonal</a:t>
            </a:r>
            <a:r>
              <a:rPr lang="en-US" sz="1600" b="0" dirty="0">
                <a:effectLst/>
              </a:rPr>
              <a:t>: Hierarchical organizations treat all employees and clients impartially, avoiding the influence of individual differences.</a:t>
            </a:r>
          </a:p>
          <a:p>
            <a:r>
              <a:rPr lang="en-US" sz="1600" b="1" dirty="0">
                <a:effectLst/>
              </a:rPr>
              <a:t>Employment-oriented Professional Qualifications</a:t>
            </a:r>
            <a:r>
              <a:rPr lang="en-US" sz="1600" b="0" dirty="0">
                <a:effectLst/>
              </a:rPr>
              <a:t>: Selection and promotion within the organization are based on technical qualifications, skills, and professional expertise. </a:t>
            </a:r>
            <a:endParaRPr lang="en-US" sz="1600" dirty="0"/>
          </a:p>
        </p:txBody>
      </p:sp>
    </p:spTree>
    <p:extLst>
      <p:ext uri="{BB962C8B-B14F-4D97-AF65-F5344CB8AC3E}">
        <p14:creationId xmlns:p14="http://schemas.microsoft.com/office/powerpoint/2010/main" val="39951683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BE1A-D63A-EA4C-AAC6-C9D3E11826BA}"/>
              </a:ext>
            </a:extLst>
          </p:cNvPr>
          <p:cNvSpPr>
            <a:spLocks noGrp="1"/>
          </p:cNvSpPr>
          <p:nvPr>
            <p:ph type="title"/>
          </p:nvPr>
        </p:nvSpPr>
        <p:spPr/>
        <p:txBody>
          <a:bodyPr/>
          <a:lstStyle/>
          <a:p>
            <a:r>
              <a:rPr lang="en-US" dirty="0"/>
              <a:t>Job Redesign Programs</a:t>
            </a:r>
          </a:p>
        </p:txBody>
      </p:sp>
      <p:sp>
        <p:nvSpPr>
          <p:cNvPr id="3" name="Text Placeholder 2">
            <a:extLst>
              <a:ext uri="{FF2B5EF4-FFF2-40B4-BE49-F238E27FC236}">
                <a16:creationId xmlns:a16="http://schemas.microsoft.com/office/drawing/2014/main" id="{CB61CF4E-26A0-CB4C-98B7-28D0A8B8BB19}"/>
              </a:ext>
            </a:extLst>
          </p:cNvPr>
          <p:cNvSpPr>
            <a:spLocks noGrp="1"/>
          </p:cNvSpPr>
          <p:nvPr>
            <p:ph type="body" idx="1"/>
          </p:nvPr>
        </p:nvSpPr>
        <p:spPr/>
        <p:txBody>
          <a:bodyPr/>
          <a:lstStyle/>
          <a:p>
            <a:r>
              <a:rPr lang="en-US" dirty="0"/>
              <a:t>Job rotation</a:t>
            </a:r>
          </a:p>
          <a:p>
            <a:r>
              <a:rPr lang="en-US" dirty="0"/>
              <a:t>Job enrichment</a:t>
            </a:r>
          </a:p>
          <a:p>
            <a:r>
              <a:rPr lang="en-US" dirty="0"/>
              <a:t>Flexible hours</a:t>
            </a:r>
          </a:p>
          <a:p>
            <a:r>
              <a:rPr lang="en-US" dirty="0"/>
              <a:t>Job sharing</a:t>
            </a:r>
          </a:p>
          <a:p>
            <a:r>
              <a:rPr lang="en-US" dirty="0"/>
              <a:t>Telecommuting</a:t>
            </a:r>
          </a:p>
          <a:p>
            <a:endParaRPr lang="en-US" dirty="0"/>
          </a:p>
        </p:txBody>
      </p:sp>
    </p:spTree>
    <p:extLst>
      <p:ext uri="{BB962C8B-B14F-4D97-AF65-F5344CB8AC3E}">
        <p14:creationId xmlns:p14="http://schemas.microsoft.com/office/powerpoint/2010/main" val="352716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Pay Programs</a:t>
            </a:r>
          </a:p>
        </p:txBody>
      </p:sp>
      <p:sp>
        <p:nvSpPr>
          <p:cNvPr id="3" name="Text Placeholder 2"/>
          <p:cNvSpPr>
            <a:spLocks noGrp="1"/>
          </p:cNvSpPr>
          <p:nvPr>
            <p:ph type="body" idx="1"/>
          </p:nvPr>
        </p:nvSpPr>
        <p:spPr/>
        <p:txBody>
          <a:bodyPr/>
          <a:lstStyle/>
          <a:p>
            <a:r>
              <a:rPr lang="en-US" dirty="0"/>
              <a:t>Piece-rate pay</a:t>
            </a:r>
          </a:p>
          <a:p>
            <a:r>
              <a:rPr lang="en-US" dirty="0"/>
              <a:t>Profit sharing</a:t>
            </a:r>
          </a:p>
          <a:p>
            <a:endParaRPr lang="en-US" dirty="0"/>
          </a:p>
        </p:txBody>
      </p:sp>
      <p:pic>
        <p:nvPicPr>
          <p:cNvPr id="21510" name="Picture 6">
            <a:extLst>
              <a:ext uri="{C183D7F6-B498-43B3-948B-1728B52AA6E4}">
                <adec:decorative xmlns:adec="http://schemas.microsoft.com/office/drawing/2017/decorative" val="1"/>
              </a:ext>
            </a:extLst>
          </p:cNvPr>
          <p:cNvPicPr>
            <a:picLocks noChangeAspect="1" noChangeArrowheads="1"/>
          </p:cNvPicPr>
          <p:nvPr/>
        </p:nvPicPr>
        <p:blipFill>
          <a:blip r:embed="rId3"/>
          <a:srcRect/>
          <a:stretch>
            <a:fillRect/>
          </a:stretch>
        </p:blipFill>
        <p:spPr bwMode="auto">
          <a:xfrm>
            <a:off x="6027354" y="1945071"/>
            <a:ext cx="4973910" cy="3462501"/>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Hofstede’s</a:t>
            </a:r>
            <a:r>
              <a:rPr lang="en-US" dirty="0"/>
              <a:t> Cultural Dimensions Theory</a:t>
            </a:r>
          </a:p>
        </p:txBody>
      </p:sp>
      <p:sp>
        <p:nvSpPr>
          <p:cNvPr id="3" name="Text Placeholder 2"/>
          <p:cNvSpPr>
            <a:spLocks noGrp="1"/>
          </p:cNvSpPr>
          <p:nvPr>
            <p:ph type="body" idx="1"/>
          </p:nvPr>
        </p:nvSpPr>
        <p:spPr>
          <a:xfrm>
            <a:off x="838200" y="1825625"/>
            <a:ext cx="6303579" cy="4351338"/>
          </a:xfrm>
        </p:spPr>
        <p:txBody>
          <a:bodyPr/>
          <a:lstStyle/>
          <a:p>
            <a:r>
              <a:rPr lang="en-US" dirty="0"/>
              <a:t>Power Distance</a:t>
            </a:r>
          </a:p>
          <a:p>
            <a:r>
              <a:rPr lang="en-US" dirty="0"/>
              <a:t>Individualism</a:t>
            </a:r>
          </a:p>
          <a:p>
            <a:r>
              <a:rPr lang="en-US" dirty="0"/>
              <a:t>Uncertainty avoidance</a:t>
            </a:r>
          </a:p>
          <a:p>
            <a:r>
              <a:rPr lang="en-US" dirty="0"/>
              <a:t>Masculinity vs. femininity</a:t>
            </a:r>
          </a:p>
          <a:p>
            <a:r>
              <a:rPr lang="en-US" dirty="0"/>
              <a:t>Long-term Orientation vs. Short-term Orientation</a:t>
            </a:r>
          </a:p>
          <a:p>
            <a:r>
              <a:rPr lang="en-US" dirty="0"/>
              <a:t>Indulgence vs. restraint</a:t>
            </a:r>
          </a:p>
        </p:txBody>
      </p:sp>
      <p:pic>
        <p:nvPicPr>
          <p:cNvPr id="22533" name="Picture 5">
            <a:extLst>
              <a:ext uri="{C183D7F6-B498-43B3-948B-1728B52AA6E4}">
                <adec:decorative xmlns:adec="http://schemas.microsoft.com/office/drawing/2017/decorative" val="1"/>
              </a:ext>
            </a:extLst>
          </p:cNvPr>
          <p:cNvPicPr>
            <a:picLocks noChangeAspect="1" noChangeArrowheads="1"/>
          </p:cNvPicPr>
          <p:nvPr/>
        </p:nvPicPr>
        <p:blipFill>
          <a:blip r:embed="rId3"/>
          <a:srcRect/>
          <a:stretch>
            <a:fillRect/>
          </a:stretch>
        </p:blipFill>
        <p:spPr bwMode="auto">
          <a:xfrm>
            <a:off x="6408848" y="1633211"/>
            <a:ext cx="5308532" cy="3758596"/>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Activity: Cultural Dimensions Theory</a:t>
            </a:r>
          </a:p>
        </p:txBody>
      </p:sp>
      <p:sp>
        <p:nvSpPr>
          <p:cNvPr id="3" name="Text Placeholder 2"/>
          <p:cNvSpPr>
            <a:spLocks noGrp="1"/>
          </p:cNvSpPr>
          <p:nvPr>
            <p:ph type="body" idx="1"/>
          </p:nvPr>
        </p:nvSpPr>
        <p:spPr/>
        <p:txBody>
          <a:bodyPr/>
          <a:lstStyle/>
          <a:p>
            <a:pPr>
              <a:buNone/>
            </a:pPr>
            <a:r>
              <a:rPr lang="en-US" dirty="0"/>
              <a:t>Match each country to the area they would score highest in. As a group, discuss why that country would score that way.</a:t>
            </a:r>
          </a:p>
          <a:p>
            <a:pPr>
              <a:buNone/>
            </a:pPr>
            <a:endParaRPr lang="en-US" dirty="0"/>
          </a:p>
          <a:p>
            <a:pPr>
              <a:buNone/>
            </a:pPr>
            <a:endParaRPr lang="en-US" dirty="0"/>
          </a:p>
          <a:p>
            <a:pPr>
              <a:buNone/>
            </a:pPr>
            <a:r>
              <a:rPr lang="en-US" dirty="0"/>
              <a:t>Power Distance				Sweden		</a:t>
            </a:r>
          </a:p>
          <a:p>
            <a:pPr>
              <a:buNone/>
            </a:pPr>
            <a:r>
              <a:rPr lang="en-US" dirty="0"/>
              <a:t>Individualism					Japan</a:t>
            </a:r>
          </a:p>
          <a:p>
            <a:pPr>
              <a:buNone/>
            </a:pPr>
            <a:r>
              <a:rPr lang="en-US" dirty="0"/>
              <a:t>Uncertainty avoidance			United States</a:t>
            </a:r>
          </a:p>
          <a:p>
            <a:pPr>
              <a:buNone/>
            </a:pPr>
            <a:r>
              <a:rPr lang="en-US" dirty="0"/>
              <a:t>Femininity					Germany</a:t>
            </a:r>
          </a:p>
          <a:p>
            <a:pPr>
              <a:buNone/>
            </a:pPr>
            <a:r>
              <a:rPr lang="en-US" dirty="0"/>
              <a:t>Long-term Orientation			Mexico</a:t>
            </a:r>
          </a:p>
          <a:p>
            <a:pPr>
              <a:buNone/>
            </a:pPr>
            <a:r>
              <a:rPr lang="en-US" dirty="0"/>
              <a:t>Restraint					Lebanon</a:t>
            </a:r>
          </a:p>
          <a:p>
            <a:pPr>
              <a:buNone/>
            </a:pPr>
            <a:endParaRPr lang="en-US" dirty="0"/>
          </a:p>
          <a:p>
            <a:pPr>
              <a:buNone/>
            </a:pPr>
            <a:endParaRPr lang="en-US" dirty="0"/>
          </a:p>
          <a:p>
            <a:pPr>
              <a:buNone/>
            </a:pPr>
            <a:endParaRPr lang="en-US" dirty="0"/>
          </a:p>
          <a:p>
            <a:pPr>
              <a:buNone/>
            </a:pP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descr="Quick Review"/>
          <p:cNvSpPr txBox="1">
            <a:spLocks noGrp="1"/>
          </p:cNvSpPr>
          <p:nvPr>
            <p:ph type="title"/>
          </p:nvPr>
        </p:nvSpPr>
        <p:spPr/>
        <p:txBody>
          <a:bodyPr/>
          <a:lstStyle/>
          <a:p>
            <a:pPr lvl="0"/>
            <a:r>
              <a:rPr lang="en-US" dirty="0">
                <a:sym typeface="Gill Sans"/>
              </a:rPr>
              <a:t>Quick Review</a:t>
            </a:r>
          </a:p>
        </p:txBody>
      </p:sp>
      <p:sp>
        <p:nvSpPr>
          <p:cNvPr id="326" name="Shape 326" descr="What is a business? What are the primary differences between a for-profit and a non-profit business? What factors of production sustain businesses? How do resources flow between businesses and households? What are the major business functions and what does each do? Define a business stakeholder. What external forces impact businesses?"/>
          <p:cNvSpPr txBox="1">
            <a:spLocks noGrp="1"/>
          </p:cNvSpPr>
          <p:nvPr>
            <p:ph type="body" idx="1"/>
          </p:nvPr>
        </p:nvSpPr>
        <p:spPr/>
        <p:txBody>
          <a:bodyPr/>
          <a:lstStyle/>
          <a:p>
            <a:pPr lvl="0"/>
            <a:r>
              <a:rPr lang="en-US" dirty="0">
                <a:sym typeface="Gill Sans"/>
              </a:rPr>
              <a:t>Motivation is highly individual</a:t>
            </a:r>
          </a:p>
          <a:p>
            <a:pPr lvl="0"/>
            <a:r>
              <a:rPr lang="en-US" dirty="0">
                <a:sym typeface="Gill Sans"/>
              </a:rPr>
              <a:t>In a work setting, motivation has three different components</a:t>
            </a:r>
          </a:p>
          <a:p>
            <a:pPr lvl="1"/>
            <a:r>
              <a:rPr lang="en-US" dirty="0">
                <a:sym typeface="Gill Sans"/>
              </a:rPr>
              <a:t>Individual component</a:t>
            </a:r>
          </a:p>
          <a:p>
            <a:pPr lvl="1"/>
            <a:r>
              <a:rPr lang="en-US" dirty="0">
                <a:sym typeface="Gill Sans"/>
              </a:rPr>
              <a:t>Work component</a:t>
            </a:r>
          </a:p>
          <a:p>
            <a:pPr lvl="1"/>
            <a:r>
              <a:rPr lang="en-US" dirty="0">
                <a:sym typeface="Gill Sans"/>
              </a:rPr>
              <a:t>Organizational component</a:t>
            </a:r>
          </a:p>
          <a:p>
            <a:r>
              <a:rPr lang="en-US" dirty="0">
                <a:sym typeface="Gill Sans"/>
              </a:rPr>
              <a:t>Motivation can be based on needs</a:t>
            </a:r>
          </a:p>
          <a:p>
            <a:pPr lvl="1"/>
            <a:r>
              <a:rPr lang="en-US" dirty="0">
                <a:sym typeface="Gill Sans"/>
              </a:rPr>
              <a:t>Needs theories attempt to dissect individual needs</a:t>
            </a:r>
          </a:p>
          <a:p>
            <a:r>
              <a:rPr lang="en-US" dirty="0">
                <a:sym typeface="Gill Sans"/>
              </a:rPr>
              <a:t>Managers respond to needs to increase workplace productivity</a:t>
            </a:r>
          </a:p>
          <a:p>
            <a:r>
              <a:rPr lang="en-US" dirty="0">
                <a:sym typeface="Gill Sans"/>
              </a:rPr>
              <a:t>Managers need to understand how motivation operates in different cultures</a:t>
            </a:r>
          </a:p>
          <a:p>
            <a:endParaRPr lang="en-US" dirty="0">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Relations Management Theory/The Hawthorne Effect (Elton Mayo)</a:t>
            </a:r>
          </a:p>
        </p:txBody>
      </p:sp>
      <p:sp>
        <p:nvSpPr>
          <p:cNvPr id="3" name="Text Placeholder 2"/>
          <p:cNvSpPr>
            <a:spLocks noGrp="1"/>
          </p:cNvSpPr>
          <p:nvPr>
            <p:ph type="body" idx="1"/>
          </p:nvPr>
        </p:nvSpPr>
        <p:spPr/>
        <p:txBody>
          <a:bodyPr/>
          <a:lstStyle/>
          <a:p>
            <a:r>
              <a:rPr lang="en-US" sz="1400" dirty="0"/>
              <a:t>Human Relations Management Theory/The Hawthorne Effect (Elton Mayo)</a:t>
            </a:r>
          </a:p>
          <a:p>
            <a:pPr lvl="1"/>
            <a:r>
              <a:rPr lang="en-US" sz="1400" dirty="0"/>
              <a:t>Human interaction and management influences productivity</a:t>
            </a:r>
          </a:p>
          <a:p>
            <a:r>
              <a:rPr lang="en-US" sz="1400" dirty="0"/>
              <a:t>During the 1920s, a series of studies that marked a change in the direction of motivational and managerial theory was conducted by Elton Mayo on workers at the Hawthorne plant of the Western Electric Company in Illinois. </a:t>
            </a:r>
          </a:p>
          <a:p>
            <a:r>
              <a:rPr lang="en-US" sz="1400" dirty="0"/>
              <a:t>The social and psychological factors at the workplace, not the physical conditions of the workplace determine the employees’ morale and output.</a:t>
            </a:r>
          </a:p>
          <a:p>
            <a:r>
              <a:rPr lang="en-US" sz="1400" dirty="0"/>
              <a:t>b) The organization is a social system.</a:t>
            </a:r>
          </a:p>
          <a:p>
            <a:r>
              <a:rPr lang="en-US" sz="1400" dirty="0"/>
              <a:t>c) Non-economic rewards and sanctions significantly affect the workers’ </a:t>
            </a:r>
            <a:r>
              <a:rPr lang="en-US" sz="1400" dirty="0" err="1"/>
              <a:t>behaviour</a:t>
            </a:r>
            <a:r>
              <a:rPr lang="en-US" sz="1400" dirty="0"/>
              <a:t>, morale and</a:t>
            </a:r>
          </a:p>
          <a:p>
            <a:r>
              <a:rPr lang="en-US" sz="1400" dirty="0"/>
              <a:t>output.</a:t>
            </a:r>
          </a:p>
          <a:p>
            <a:r>
              <a:rPr lang="en-US" sz="1400" dirty="0"/>
              <a:t>d) Workers are not inert or isolated, unrelated individual; they are social animals.</a:t>
            </a:r>
          </a:p>
          <a:p>
            <a:r>
              <a:rPr lang="en-US" sz="1400" dirty="0"/>
              <a:t>e) Division of </a:t>
            </a:r>
            <a:r>
              <a:rPr lang="en-US" sz="1400" dirty="0" err="1"/>
              <a:t>labour</a:t>
            </a:r>
            <a:r>
              <a:rPr lang="en-US" sz="1400" dirty="0"/>
              <a:t> strictly on specialization is not necessarily the most efficient approach.</a:t>
            </a:r>
          </a:p>
          <a:p>
            <a:r>
              <a:rPr lang="en-US" sz="1400" dirty="0"/>
              <a:t>f) The workers have a tendency to form small groups (informal organizations). The production </a:t>
            </a:r>
            <a:r>
              <a:rPr lang="en-US" sz="1400" dirty="0" err="1"/>
              <a:t>normsand</a:t>
            </a:r>
            <a:r>
              <a:rPr lang="en-US" sz="1400" dirty="0"/>
              <a:t> </a:t>
            </a:r>
            <a:r>
              <a:rPr lang="en-US" sz="1400" dirty="0" err="1"/>
              <a:t>behavioural</a:t>
            </a:r>
            <a:r>
              <a:rPr lang="en-US" sz="1400" dirty="0"/>
              <a:t> patterns are set by such groups.</a:t>
            </a:r>
          </a:p>
          <a:p>
            <a:r>
              <a:rPr lang="en-US" sz="1400" dirty="0"/>
              <a:t>g) Leadership, style of supervision, communication and participation play a central role in workers’ </a:t>
            </a:r>
            <a:r>
              <a:rPr lang="en-US" sz="1400" dirty="0" err="1"/>
              <a:t>behaviour</a:t>
            </a:r>
            <a:r>
              <a:rPr lang="en-US" sz="1400" dirty="0"/>
              <a:t>, satisfaction and productivity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Later Management Theories (1920–1960)</a:t>
            </a:r>
          </a:p>
        </p:txBody>
      </p:sp>
      <p:sp>
        <p:nvSpPr>
          <p:cNvPr id="3" name="Text Placeholder 2"/>
          <p:cNvSpPr>
            <a:spLocks noGrp="1"/>
          </p:cNvSpPr>
          <p:nvPr>
            <p:ph type="body" idx="1"/>
          </p:nvPr>
        </p:nvSpPr>
        <p:spPr/>
        <p:txBody>
          <a:bodyPr/>
          <a:lstStyle/>
          <a:p>
            <a:r>
              <a:rPr lang="en-US" dirty="0"/>
              <a:t>X&amp;Y Management Theory (McGregor)</a:t>
            </a:r>
          </a:p>
          <a:p>
            <a:pPr lvl="1"/>
            <a:r>
              <a:rPr lang="en-US" dirty="0"/>
              <a:t>X management approach – employees are inherently lazy, hate work</a:t>
            </a:r>
          </a:p>
          <a:p>
            <a:pPr lvl="1"/>
            <a:r>
              <a:rPr lang="en-US" dirty="0"/>
              <a:t>Y management approach – employees are internally motivated</a:t>
            </a:r>
          </a:p>
          <a:p>
            <a:pPr lvl="1"/>
            <a:endParaRPr lang="en-US" dirty="0"/>
          </a:p>
          <a:p>
            <a:pPr lvl="1"/>
            <a:r>
              <a:rPr lang="en-US" dirty="0"/>
              <a:t>In the 1960s, social psychologist Douglas McGregor developed two contrasting theories that explained how managers' beliefs about what motivates their people can affect their management style. He labeled these Theory X and Theory Y. </a:t>
            </a:r>
            <a:r>
              <a:rPr lang="en-US"/>
              <a:t>These theories continue to be important even today.</a:t>
            </a:r>
            <a:endParaRPr lang="en-US" dirty="0"/>
          </a:p>
        </p:txBody>
      </p:sp>
    </p:spTree>
    <p:extLst>
      <p:ext uri="{BB962C8B-B14F-4D97-AF65-F5344CB8AC3E}">
        <p14:creationId xmlns:p14="http://schemas.microsoft.com/office/powerpoint/2010/main" val="17223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Behavior (1970s)</a:t>
            </a:r>
          </a:p>
        </p:txBody>
      </p:sp>
      <p:graphicFrame>
        <p:nvGraphicFramePr>
          <p:cNvPr id="4" name="Diagram 3" descr="Diagram is a central circle labeled &quot;Organizational behavior&quot; and six squares pointing to it, each representing a different management theory (Scientific, administrative, bureaucratic, human relations, systems, and X&amp;Y management)"/>
          <p:cNvGraphicFramePr/>
          <p:nvPr>
            <p:extLst>
              <p:ext uri="{D42A27DB-BD31-4B8C-83A1-F6EECF244321}">
                <p14:modId xmlns:p14="http://schemas.microsoft.com/office/powerpoint/2010/main" val="2245943433"/>
              </p:ext>
            </p:extLst>
          </p:nvPr>
        </p:nvGraphicFramePr>
        <p:xfrm>
          <a:off x="2096168" y="113676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orgbehavior">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gbehavior" id="{9A9E8387-CDC7-5D4C-871F-D1A7FCB5CAC3}" vid="{0AA62FEF-F8BF-B64D-AC3C-FE3EB3A7BB45}"/>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orgbehavior</Template>
  <TotalTime>4798</TotalTime>
  <Words>4747</Words>
  <Application>Microsoft Office PowerPoint</Application>
  <PresentationFormat>Widescreen</PresentationFormat>
  <Paragraphs>449</Paragraphs>
  <Slides>64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Century Gothic</vt:lpstr>
      <vt:lpstr>Gill Sans</vt:lpstr>
      <vt:lpstr>orgbehavior</vt:lpstr>
      <vt:lpstr>Organizational Behavior</vt:lpstr>
      <vt:lpstr>Module Learning Outcomes</vt:lpstr>
      <vt:lpstr>Management Theory and Organizational Behavior</vt:lpstr>
      <vt:lpstr>Early Management Theories (early 1900s)</vt:lpstr>
      <vt:lpstr>Administrative Management Theory (Fayol)</vt:lpstr>
      <vt:lpstr>Bureaucratic Management Theory (Weber)</vt:lpstr>
      <vt:lpstr>Human Relations Management Theory/The Hawthorne Effect (Elton Mayo)</vt:lpstr>
      <vt:lpstr>Later Management Theories (1920–1960)</vt:lpstr>
      <vt:lpstr>Organizational Behavior (1970s)</vt:lpstr>
      <vt:lpstr>Organizational Behavior as Its Own Field</vt:lpstr>
      <vt:lpstr>Understanding Organizational Behavior</vt:lpstr>
      <vt:lpstr>Three levels of influence</vt:lpstr>
      <vt:lpstr>Personality and Behavior in the Workplace</vt:lpstr>
      <vt:lpstr>Personality</vt:lpstr>
      <vt:lpstr>Personality Testing</vt:lpstr>
      <vt:lpstr>Big Five Personality Traits</vt:lpstr>
      <vt:lpstr>Personality and Behavior</vt:lpstr>
      <vt:lpstr>Situation Affects Behavior</vt:lpstr>
      <vt:lpstr>Individuality vs. Conformity</vt:lpstr>
      <vt:lpstr>Individualized Management</vt:lpstr>
      <vt:lpstr>Organizational Culture</vt:lpstr>
      <vt:lpstr>What is organizational culture?</vt:lpstr>
      <vt:lpstr>Levels of Organizational Culture (Schein)</vt:lpstr>
      <vt:lpstr>External Factors Impacting Culture</vt:lpstr>
      <vt:lpstr>Internal Factors Impacting Culture</vt:lpstr>
      <vt:lpstr>Developing and Maintaining a Culture</vt:lpstr>
      <vt:lpstr>Workplace Design</vt:lpstr>
      <vt:lpstr>Quick Review</vt:lpstr>
      <vt:lpstr>Organizational Behavior</vt:lpstr>
      <vt:lpstr>Module Learning Outcomes</vt:lpstr>
      <vt:lpstr>Motivation in Organizational Behavior</vt:lpstr>
      <vt:lpstr>Learning Outcomes: Motivation in Organizational Behavior</vt:lpstr>
      <vt:lpstr>Define motivation</vt:lpstr>
      <vt:lpstr>Motivation at Work: The Expectancy Framework</vt:lpstr>
      <vt:lpstr>Intrinsic vs. Extrinsic Motivation</vt:lpstr>
      <vt:lpstr>Locus of Control and Self-Esteem</vt:lpstr>
      <vt:lpstr>Also to be considered…</vt:lpstr>
      <vt:lpstr>Job Design</vt:lpstr>
      <vt:lpstr>Training and Working Conditions</vt:lpstr>
      <vt:lpstr>Goal Setting </vt:lpstr>
      <vt:lpstr>Corporate Culture</vt:lpstr>
      <vt:lpstr>Leaders and Co-workers</vt:lpstr>
      <vt:lpstr>Equity</vt:lpstr>
      <vt:lpstr>Theories of Motivation</vt:lpstr>
      <vt:lpstr>Learning Outcomes: Theories of Motivation</vt:lpstr>
      <vt:lpstr>The Hawthorne Effect (1920s) </vt:lpstr>
      <vt:lpstr>Maslow’s Hierarchy</vt:lpstr>
      <vt:lpstr>Aldefer’s ERG Theory - Clayton Paul Alderfer</vt:lpstr>
      <vt:lpstr>Herzberg’s Motivation-Hygiene Theory - “Two Factor Theory” </vt:lpstr>
      <vt:lpstr>McClelland’s Acquired Needs Theory</vt:lpstr>
      <vt:lpstr>McGregor’s Theory X and Theory Y</vt:lpstr>
      <vt:lpstr>Theory X - assumptions</vt:lpstr>
      <vt:lpstr>Theory Y - assumptions</vt:lpstr>
      <vt:lpstr>Theory Y approach</vt:lpstr>
      <vt:lpstr>Herzberg’s Two-Factor Theory</vt:lpstr>
      <vt:lpstr>Motivation in the Workplace</vt:lpstr>
      <vt:lpstr>Management by Objective (MBO)</vt:lpstr>
      <vt:lpstr>Employee Recognition Programs</vt:lpstr>
      <vt:lpstr>Employee Involvement Programs</vt:lpstr>
      <vt:lpstr>Job Redesign Programs</vt:lpstr>
      <vt:lpstr>Variable Pay Programs</vt:lpstr>
      <vt:lpstr>Hofstede’s Cultural Dimensions Theory</vt:lpstr>
      <vt:lpstr>Class Activity: Cultural Dimensions Theory</vt:lpstr>
      <vt:lpstr>Quick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The  Role of Business</dc:title>
  <dc:creator>Sarah Liebman</dc:creator>
  <cp:lastModifiedBy>Admin</cp:lastModifiedBy>
  <cp:revision>129</cp:revision>
  <dcterms:modified xsi:type="dcterms:W3CDTF">2024-01-25T06:11:31Z</dcterms:modified>
</cp:coreProperties>
</file>